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  <p:sldMasterId id="2147483803" r:id="rId2"/>
    <p:sldMasterId id="2147483821" r:id="rId3"/>
  </p:sldMasterIdLst>
  <p:notesMasterIdLst>
    <p:notesMasterId r:id="rId38"/>
  </p:notesMasterIdLst>
  <p:sldIdLst>
    <p:sldId id="256" r:id="rId4"/>
    <p:sldId id="258" r:id="rId5"/>
    <p:sldId id="259" r:id="rId6"/>
    <p:sldId id="273" r:id="rId7"/>
    <p:sldId id="260" r:id="rId8"/>
    <p:sldId id="275" r:id="rId9"/>
    <p:sldId id="263" r:id="rId10"/>
    <p:sldId id="261" r:id="rId11"/>
    <p:sldId id="279" r:id="rId12"/>
    <p:sldId id="280" r:id="rId13"/>
    <p:sldId id="281" r:id="rId14"/>
    <p:sldId id="282" r:id="rId15"/>
    <p:sldId id="283" r:id="rId16"/>
    <p:sldId id="262" r:id="rId17"/>
    <p:sldId id="285" r:id="rId18"/>
    <p:sldId id="286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4" r:id="rId29"/>
    <p:sldId id="278" r:id="rId30"/>
    <p:sldId id="287" r:id="rId31"/>
    <p:sldId id="288" r:id="rId32"/>
    <p:sldId id="289" r:id="rId33"/>
    <p:sldId id="291" r:id="rId34"/>
    <p:sldId id="284" r:id="rId35"/>
    <p:sldId id="292" r:id="rId36"/>
    <p:sldId id="290" r:id="rId37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5441D7-64CE-4F78-A4F3-7412554E000C}" v="118" dt="2019-09-26T04:51:27.0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185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n Xin" userId="28e0358839cdb750" providerId="LiveId" clId="{0C5441D7-64CE-4F78-A4F3-7412554E000C}"/>
    <pc:docChg chg="undo modSld">
      <pc:chgData name="Fan Xin" userId="28e0358839cdb750" providerId="LiveId" clId="{0C5441D7-64CE-4F78-A4F3-7412554E000C}" dt="2019-09-26T04:51:27.062" v="315" actId="20577"/>
      <pc:docMkLst>
        <pc:docMk/>
      </pc:docMkLst>
      <pc:sldChg chg="modSp">
        <pc:chgData name="Fan Xin" userId="28e0358839cdb750" providerId="LiveId" clId="{0C5441D7-64CE-4F78-A4F3-7412554E000C}" dt="2019-09-24T04:42:14.962" v="239" actId="6549"/>
        <pc:sldMkLst>
          <pc:docMk/>
          <pc:sldMk cId="0" sldId="258"/>
        </pc:sldMkLst>
        <pc:spChg chg="mod">
          <ac:chgData name="Fan Xin" userId="28e0358839cdb750" providerId="LiveId" clId="{0C5441D7-64CE-4F78-A4F3-7412554E000C}" dt="2019-09-24T04:42:14.962" v="239" actId="6549"/>
          <ac:spMkLst>
            <pc:docMk/>
            <pc:sldMk cId="0" sldId="258"/>
            <ac:spMk id="6147" creationId="{00000000-0000-0000-0000-000000000000}"/>
          </ac:spMkLst>
        </pc:spChg>
      </pc:sldChg>
      <pc:sldChg chg="modSp">
        <pc:chgData name="Fan Xin" userId="28e0358839cdb750" providerId="LiveId" clId="{0C5441D7-64CE-4F78-A4F3-7412554E000C}" dt="2019-09-24T01:58:12.683" v="161" actId="6549"/>
        <pc:sldMkLst>
          <pc:docMk/>
          <pc:sldMk cId="0" sldId="259"/>
        </pc:sldMkLst>
        <pc:spChg chg="mod">
          <ac:chgData name="Fan Xin" userId="28e0358839cdb750" providerId="LiveId" clId="{0C5441D7-64CE-4F78-A4F3-7412554E000C}" dt="2019-09-24T01:58:12.683" v="161" actId="6549"/>
          <ac:spMkLst>
            <pc:docMk/>
            <pc:sldMk cId="0" sldId="259"/>
            <ac:spMk id="8195" creationId="{00000000-0000-0000-0000-000000000000}"/>
          </ac:spMkLst>
        </pc:spChg>
        <pc:picChg chg="mod">
          <ac:chgData name="Fan Xin" userId="28e0358839cdb750" providerId="LiveId" clId="{0C5441D7-64CE-4F78-A4F3-7412554E000C}" dt="2019-09-24T01:57:54.133" v="154" actId="1076"/>
          <ac:picMkLst>
            <pc:docMk/>
            <pc:sldMk cId="0" sldId="259"/>
            <ac:picMk id="4" creationId="{00000000-0000-0000-0000-000000000000}"/>
          </ac:picMkLst>
        </pc:picChg>
      </pc:sldChg>
      <pc:sldChg chg="modSp modAnim">
        <pc:chgData name="Fan Xin" userId="28e0358839cdb750" providerId="LiveId" clId="{0C5441D7-64CE-4F78-A4F3-7412554E000C}" dt="2019-09-26T04:51:27.062" v="315" actId="20577"/>
        <pc:sldMkLst>
          <pc:docMk/>
          <pc:sldMk cId="1210398143" sldId="290"/>
        </pc:sldMkLst>
        <pc:spChg chg="mod">
          <ac:chgData name="Fan Xin" userId="28e0358839cdb750" providerId="LiveId" clId="{0C5441D7-64CE-4F78-A4F3-7412554E000C}" dt="2019-09-26T04:51:27.062" v="315" actId="20577"/>
          <ac:spMkLst>
            <pc:docMk/>
            <pc:sldMk cId="1210398143" sldId="290"/>
            <ac:spMk id="56" creationId="{00000000-0000-0000-0000-000000000000}"/>
          </ac:spMkLst>
        </pc:spChg>
      </pc:sldChg>
    </pc:docChg>
  </pc:docChgLst>
  <pc:docChgLst>
    <pc:chgData name="Fan Xin" userId="28e0358839cdb750" providerId="LiveId" clId="{BA561D25-09BF-4DE3-92FF-1AF9DC5F4DBC}"/>
    <pc:docChg chg="undo redo addSld delSld modSld">
      <pc:chgData name="Fan Xin" userId="28e0358839cdb750" providerId="LiveId" clId="{BA561D25-09BF-4DE3-92FF-1AF9DC5F4DBC}" dt="2018-10-07T22:28:14.211" v="310" actId="2696"/>
      <pc:docMkLst>
        <pc:docMk/>
      </pc:docMkLst>
      <pc:sldChg chg="modSp">
        <pc:chgData name="Fan Xin" userId="28e0358839cdb750" providerId="LiveId" clId="{BA561D25-09BF-4DE3-92FF-1AF9DC5F4DBC}" dt="2018-10-07T22:27:56.132" v="309" actId="20577"/>
        <pc:sldMkLst>
          <pc:docMk/>
          <pc:sldMk cId="0" sldId="258"/>
        </pc:sldMkLst>
        <pc:spChg chg="mod">
          <ac:chgData name="Fan Xin" userId="28e0358839cdb750" providerId="LiveId" clId="{BA561D25-09BF-4DE3-92FF-1AF9DC5F4DBC}" dt="2018-10-07T22:27:56.132" v="309" actId="20577"/>
          <ac:spMkLst>
            <pc:docMk/>
            <pc:sldMk cId="0" sldId="258"/>
            <ac:spMk id="6147" creationId="{00000000-0000-0000-0000-000000000000}"/>
          </ac:spMkLst>
        </pc:spChg>
      </pc:sldChg>
      <pc:sldChg chg="modSp add del">
        <pc:chgData name="Fan Xin" userId="28e0358839cdb750" providerId="LiveId" clId="{BA561D25-09BF-4DE3-92FF-1AF9DC5F4DBC}" dt="2018-10-07T22:28:14.211" v="310" actId="2696"/>
        <pc:sldMkLst>
          <pc:docMk/>
          <pc:sldMk cId="2725587392" sldId="293"/>
        </pc:sldMkLst>
        <pc:spChg chg="mod">
          <ac:chgData name="Fan Xin" userId="28e0358839cdb750" providerId="LiveId" clId="{BA561D25-09BF-4DE3-92FF-1AF9DC5F4DBC}" dt="2018-10-07T22:27:10.317" v="286"/>
          <ac:spMkLst>
            <pc:docMk/>
            <pc:sldMk cId="2725587392" sldId="293"/>
            <ac:spMk id="6147" creationId="{00000000-0000-0000-0000-000000000000}"/>
          </ac:spMkLst>
        </pc:spChg>
      </pc:sldChg>
    </pc:docChg>
  </pc:docChgLst>
  <pc:docChgLst>
    <pc:chgData name="Xin Fan" userId="28e0358839cdb750" providerId="LiveId" clId="{F09886AE-8901-4D7E-AC8D-B8E0605303AC}"/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A4CB5D-41D3-490A-A361-D93E6FA4494F}" type="doc">
      <dgm:prSet loTypeId="urn:microsoft.com/office/officeart/2008/layout/Square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9595ED5-4D8E-49C0-914B-EEF4D2624CB9}">
      <dgm:prSet phldrT="[文本]"/>
      <dgm:spPr>
        <a:xfrm>
          <a:off x="330504" y="0"/>
          <a:ext cx="4627087" cy="755197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endParaRPr lang="zh-CN" altLang="en-US" dirty="0">
            <a:solidFill>
              <a:srgbClr val="3F3F3F">
                <a:hueOff val="0"/>
                <a:satOff val="0"/>
                <a:lumOff val="0"/>
                <a:alphaOff val="0"/>
              </a:srgbClr>
            </a:solidFill>
            <a:latin typeface="Arial"/>
            <a:ea typeface="黑体"/>
            <a:cs typeface="+mn-cs"/>
          </a:endParaRPr>
        </a:p>
      </dgm:t>
    </dgm:pt>
    <dgm:pt modelId="{8D57BEC0-C3C0-45EF-B52A-D6CCD2CB1F43}" type="parTrans" cxnId="{6C0D2719-003F-4C0A-80E0-6E22603DE189}">
      <dgm:prSet/>
      <dgm:spPr/>
      <dgm:t>
        <a:bodyPr/>
        <a:lstStyle/>
        <a:p>
          <a:endParaRPr lang="zh-CN" altLang="en-US"/>
        </a:p>
      </dgm:t>
    </dgm:pt>
    <dgm:pt modelId="{43913223-1104-4FD5-BC8D-C38D5FDA4AFC}" type="sibTrans" cxnId="{6C0D2719-003F-4C0A-80E0-6E22603DE189}">
      <dgm:prSet/>
      <dgm:spPr/>
      <dgm:t>
        <a:bodyPr/>
        <a:lstStyle/>
        <a:p>
          <a:endParaRPr lang="zh-CN" altLang="en-US"/>
        </a:p>
      </dgm:t>
    </dgm:pt>
    <dgm:pt modelId="{13B8071F-40E0-4AD7-885B-499EF552D5AC}">
      <dgm:prSet phldrT="[文本]"/>
      <dgm:spPr>
        <a:xfrm>
          <a:off x="525553" y="1350283"/>
          <a:ext cx="3323183" cy="611893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r>
            <a:rPr lang="zh-CN" altLang="en-US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照 片</a:t>
          </a:r>
        </a:p>
      </dgm:t>
    </dgm:pt>
    <dgm:pt modelId="{C3F55499-46B8-465E-ACCD-62A22442046A}" type="parTrans" cxnId="{93BBCC12-920B-414F-9694-32606E213446}">
      <dgm:prSet/>
      <dgm:spPr/>
      <dgm:t>
        <a:bodyPr/>
        <a:lstStyle/>
        <a:p>
          <a:endParaRPr lang="zh-CN" altLang="en-US"/>
        </a:p>
      </dgm:t>
    </dgm:pt>
    <dgm:pt modelId="{233EC47C-88AE-4B4E-B2C2-FFF5C183EC0F}" type="sibTrans" cxnId="{93BBCC12-920B-414F-9694-32606E213446}">
      <dgm:prSet/>
      <dgm:spPr/>
      <dgm:t>
        <a:bodyPr/>
        <a:lstStyle/>
        <a:p>
          <a:endParaRPr lang="zh-CN" altLang="en-US"/>
        </a:p>
      </dgm:t>
    </dgm:pt>
    <dgm:pt modelId="{ED6F710B-BFAA-4816-8C2F-CC4CF2B07B08}">
      <dgm:prSet phldrT="[文本]"/>
      <dgm:spPr>
        <a:xfrm>
          <a:off x="525553" y="1962176"/>
          <a:ext cx="3323183" cy="611893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r>
            <a:rPr lang="zh-CN" altLang="en-US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视频</a:t>
          </a:r>
        </a:p>
      </dgm:t>
    </dgm:pt>
    <dgm:pt modelId="{57D595DB-4423-4C11-9A1A-F37F582E4663}" type="parTrans" cxnId="{F74BCDEE-BF79-43C3-BF8B-8D3AB7156D9D}">
      <dgm:prSet/>
      <dgm:spPr/>
      <dgm:t>
        <a:bodyPr/>
        <a:lstStyle/>
        <a:p>
          <a:endParaRPr lang="zh-CN" altLang="en-US"/>
        </a:p>
      </dgm:t>
    </dgm:pt>
    <dgm:pt modelId="{C3FB0BB9-ACE0-4AB0-87E9-C96EE5D95E3B}" type="sibTrans" cxnId="{F74BCDEE-BF79-43C3-BF8B-8D3AB7156D9D}">
      <dgm:prSet/>
      <dgm:spPr/>
      <dgm:t>
        <a:bodyPr/>
        <a:lstStyle/>
        <a:p>
          <a:endParaRPr lang="zh-CN" altLang="en-US"/>
        </a:p>
      </dgm:t>
    </dgm:pt>
    <dgm:pt modelId="{9E697771-DEC3-4455-9936-10F3B0C563A8}">
      <dgm:prSet phldrT="[文本]"/>
      <dgm:spPr>
        <a:xfrm>
          <a:off x="525553" y="2574069"/>
          <a:ext cx="3323183" cy="611893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r>
            <a:rPr lang="en-US" altLang="zh-CN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2D </a:t>
          </a:r>
          <a:r>
            <a:rPr lang="zh-CN" altLang="en-US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角色</a:t>
          </a:r>
        </a:p>
      </dgm:t>
    </dgm:pt>
    <dgm:pt modelId="{C6F9D63F-C94D-4D73-B70B-9EC19E3DA96A}" type="parTrans" cxnId="{6DF70ACF-B42A-4B48-A290-D539AB64C0DA}">
      <dgm:prSet/>
      <dgm:spPr/>
      <dgm:t>
        <a:bodyPr/>
        <a:lstStyle/>
        <a:p>
          <a:endParaRPr lang="zh-CN" altLang="en-US"/>
        </a:p>
      </dgm:t>
    </dgm:pt>
    <dgm:pt modelId="{D4F65EC1-AEA9-4B3B-9C9B-9DC2A73AEEE2}" type="sibTrans" cxnId="{6DF70ACF-B42A-4B48-A290-D539AB64C0DA}">
      <dgm:prSet/>
      <dgm:spPr/>
      <dgm:t>
        <a:bodyPr/>
        <a:lstStyle/>
        <a:p>
          <a:endParaRPr lang="zh-CN" altLang="en-US"/>
        </a:p>
      </dgm:t>
    </dgm:pt>
    <dgm:pt modelId="{C89BDB79-A191-4CC1-AA33-19BE1ED056E3}">
      <dgm:prSet phldrT="[文本]"/>
      <dgm:spPr>
        <a:xfrm>
          <a:off x="525553" y="3185963"/>
          <a:ext cx="3323183" cy="611893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r>
            <a:rPr lang="en-US" altLang="zh-CN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3D</a:t>
          </a:r>
          <a:r>
            <a:rPr lang="zh-CN" altLang="en-US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模型</a:t>
          </a:r>
        </a:p>
      </dgm:t>
    </dgm:pt>
    <dgm:pt modelId="{2FD7E1B7-801A-4B62-97A2-884D1BF86FED}" type="parTrans" cxnId="{A7D7EC49-E29B-49D2-8F18-13024986E14D}">
      <dgm:prSet/>
      <dgm:spPr/>
      <dgm:t>
        <a:bodyPr/>
        <a:lstStyle/>
        <a:p>
          <a:endParaRPr lang="zh-CN" altLang="en-US"/>
        </a:p>
      </dgm:t>
    </dgm:pt>
    <dgm:pt modelId="{98D8EAC5-21D3-444A-99B4-186D0B7A91AD}" type="sibTrans" cxnId="{A7D7EC49-E29B-49D2-8F18-13024986E14D}">
      <dgm:prSet/>
      <dgm:spPr/>
      <dgm:t>
        <a:bodyPr/>
        <a:lstStyle/>
        <a:p>
          <a:endParaRPr lang="zh-CN" altLang="en-US"/>
        </a:p>
      </dgm:t>
    </dgm:pt>
    <dgm:pt modelId="{E5AC8112-7CBC-451A-BC12-091C6908A98B}">
      <dgm:prSet phldrT="[文本]"/>
      <dgm:spPr>
        <a:xfrm>
          <a:off x="525553" y="3797856"/>
          <a:ext cx="3323183" cy="611893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buNone/>
          </a:pPr>
          <a:r>
            <a:rPr lang="zh-CN" altLang="en-US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真实</a:t>
          </a:r>
          <a:r>
            <a:rPr lang="en-US" altLang="zh-CN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3D</a:t>
          </a:r>
          <a:r>
            <a:rPr lang="zh-CN" altLang="en-US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人脸数据</a:t>
          </a:r>
        </a:p>
      </dgm:t>
    </dgm:pt>
    <dgm:pt modelId="{C9E5C1FB-BE5D-493D-8BB0-81D95C5BB440}" type="parTrans" cxnId="{8B91C7FF-5954-4C14-AB39-72F43F3BACEE}">
      <dgm:prSet/>
      <dgm:spPr/>
      <dgm:t>
        <a:bodyPr/>
        <a:lstStyle/>
        <a:p>
          <a:endParaRPr lang="zh-CN" altLang="en-US"/>
        </a:p>
      </dgm:t>
    </dgm:pt>
    <dgm:pt modelId="{6BF0F6C3-49B9-4EF1-A7E2-E3BFEFCA400E}" type="sibTrans" cxnId="{8B91C7FF-5954-4C14-AB39-72F43F3BACEE}">
      <dgm:prSet/>
      <dgm:spPr/>
      <dgm:t>
        <a:bodyPr/>
        <a:lstStyle/>
        <a:p>
          <a:endParaRPr lang="zh-CN" altLang="en-US"/>
        </a:p>
      </dgm:t>
    </dgm:pt>
    <dgm:pt modelId="{F5CEDC33-9739-48D3-A2EE-22F4E904E599}" type="pres">
      <dgm:prSet presAssocID="{04A4CB5D-41D3-490A-A361-D93E6FA4494F}" presName="layout" presStyleCnt="0">
        <dgm:presLayoutVars>
          <dgm:chMax/>
          <dgm:chPref/>
          <dgm:dir/>
          <dgm:resizeHandles/>
        </dgm:presLayoutVars>
      </dgm:prSet>
      <dgm:spPr/>
    </dgm:pt>
    <dgm:pt modelId="{E4E0F641-087E-4022-93EE-C248EDD485D9}" type="pres">
      <dgm:prSet presAssocID="{49595ED5-4D8E-49C0-914B-EEF4D2624CB9}" presName="root" presStyleCnt="0">
        <dgm:presLayoutVars>
          <dgm:chMax/>
          <dgm:chPref/>
        </dgm:presLayoutVars>
      </dgm:prSet>
      <dgm:spPr/>
    </dgm:pt>
    <dgm:pt modelId="{B544C52B-D798-45A0-8F97-80D649DDFA8E}" type="pres">
      <dgm:prSet presAssocID="{49595ED5-4D8E-49C0-914B-EEF4D2624CB9}" presName="rootComposite" presStyleCnt="0">
        <dgm:presLayoutVars/>
      </dgm:prSet>
      <dgm:spPr/>
    </dgm:pt>
    <dgm:pt modelId="{B43BF93D-2603-410A-B676-5855A58BD0EC}" type="pres">
      <dgm:prSet presAssocID="{49595ED5-4D8E-49C0-914B-EEF4D2624CB9}" presName="ParentAccent" presStyleLbl="alignNode1" presStyleIdx="0" presStyleCnt="1" custScaleX="132573"/>
      <dgm:spPr>
        <a:xfrm>
          <a:off x="275421" y="755197"/>
          <a:ext cx="4737252" cy="420390"/>
        </a:xfrm>
        <a:prstGeom prst="rect">
          <a:avLst/>
        </a:prstGeom>
        <a:solidFill>
          <a:srgbClr val="2AB6D2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</dgm:pt>
    <dgm:pt modelId="{A0C42DBC-02DE-4D81-82C8-AF17B90BD13F}" type="pres">
      <dgm:prSet presAssocID="{49595ED5-4D8E-49C0-914B-EEF4D2624CB9}" presName="ParentSmallAccent" presStyleLbl="fgAcc1" presStyleIdx="0" presStyleCnt="1" custLinFactX="-100000" custLinFactNeighborX="-105642" custLinFactNeighborY="-8393"/>
      <dgm:spPr>
        <a:xfrm>
          <a:off x="317561" y="891046"/>
          <a:ext cx="262508" cy="262508"/>
        </a:xfrm>
        <a:prstGeom prst="rect">
          <a:avLst/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</dgm:pt>
    <dgm:pt modelId="{04ADA691-44EE-490B-A9C3-8AE7586C9876}" type="pres">
      <dgm:prSet presAssocID="{49595ED5-4D8E-49C0-914B-EEF4D2624CB9}" presName="Parent" presStyleLbl="revTx" presStyleIdx="0" presStyleCnt="6" custScaleX="129490">
        <dgm:presLayoutVars>
          <dgm:chMax/>
          <dgm:chPref val="4"/>
          <dgm:bulletEnabled val="1"/>
        </dgm:presLayoutVars>
      </dgm:prSet>
      <dgm:spPr/>
    </dgm:pt>
    <dgm:pt modelId="{AF9F5E12-6B5A-4AC3-96F4-B98FEB38F033}" type="pres">
      <dgm:prSet presAssocID="{49595ED5-4D8E-49C0-914B-EEF4D2624CB9}" presName="childShape" presStyleCnt="0">
        <dgm:presLayoutVars>
          <dgm:chMax val="0"/>
          <dgm:chPref val="0"/>
        </dgm:presLayoutVars>
      </dgm:prSet>
      <dgm:spPr/>
    </dgm:pt>
    <dgm:pt modelId="{87F9C0DE-D3B8-4E3D-8745-E11E8DEAFDBC}" type="pres">
      <dgm:prSet presAssocID="{13B8071F-40E0-4AD7-885B-499EF552D5AC}" presName="childComposite" presStyleCnt="0">
        <dgm:presLayoutVars>
          <dgm:chMax val="0"/>
          <dgm:chPref val="0"/>
        </dgm:presLayoutVars>
      </dgm:prSet>
      <dgm:spPr/>
    </dgm:pt>
    <dgm:pt modelId="{A14B2927-DB8D-465D-8F3D-5AC3CE05FC4A}" type="pres">
      <dgm:prSet presAssocID="{13B8071F-40E0-4AD7-885B-499EF552D5AC}" presName="ChildAccent" presStyleLbl="solidFgAcc1" presStyleIdx="0" presStyleCnt="5"/>
      <dgm:spPr>
        <a:xfrm>
          <a:off x="275421" y="1524978"/>
          <a:ext cx="262502" cy="262502"/>
        </a:xfrm>
        <a:prstGeom prst="rect">
          <a:avLst/>
        </a:prstGeom>
        <a:solidFill>
          <a:srgbClr val="FFFFFF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</dgm:pt>
    <dgm:pt modelId="{476DFA6C-764D-4AE6-80F6-BE5F62423FA7}" type="pres">
      <dgm:prSet presAssocID="{13B8071F-40E0-4AD7-885B-499EF552D5AC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D79E9EC0-44FD-48AF-835F-7254A0568914}" type="pres">
      <dgm:prSet presAssocID="{ED6F710B-BFAA-4816-8C2F-CC4CF2B07B08}" presName="childComposite" presStyleCnt="0">
        <dgm:presLayoutVars>
          <dgm:chMax val="0"/>
          <dgm:chPref val="0"/>
        </dgm:presLayoutVars>
      </dgm:prSet>
      <dgm:spPr/>
    </dgm:pt>
    <dgm:pt modelId="{7334BFE6-88BC-433E-B35D-9B6A9DEA2910}" type="pres">
      <dgm:prSet presAssocID="{ED6F710B-BFAA-4816-8C2F-CC4CF2B07B08}" presName="ChildAccent" presStyleLbl="solidFgAcc1" presStyleIdx="1" presStyleCnt="5"/>
      <dgm:spPr>
        <a:xfrm>
          <a:off x="275421" y="2136872"/>
          <a:ext cx="262502" cy="262502"/>
        </a:xfrm>
        <a:prstGeom prst="rect">
          <a:avLst/>
        </a:prstGeom>
        <a:solidFill>
          <a:srgbClr val="FFFFFF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</dgm:pt>
    <dgm:pt modelId="{60BA9AE0-97E8-454A-AD07-01A63EF9915E}" type="pres">
      <dgm:prSet presAssocID="{ED6F710B-BFAA-4816-8C2F-CC4CF2B07B08}" presName="Child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61C10426-0004-4506-8A0E-F00EFC963492}" type="pres">
      <dgm:prSet presAssocID="{9E697771-DEC3-4455-9936-10F3B0C563A8}" presName="childComposite" presStyleCnt="0">
        <dgm:presLayoutVars>
          <dgm:chMax val="0"/>
          <dgm:chPref val="0"/>
        </dgm:presLayoutVars>
      </dgm:prSet>
      <dgm:spPr/>
    </dgm:pt>
    <dgm:pt modelId="{24D92FFF-85CD-4B25-8AD1-1957E2EB49DF}" type="pres">
      <dgm:prSet presAssocID="{9E697771-DEC3-4455-9936-10F3B0C563A8}" presName="ChildAccent" presStyleLbl="solidFgAcc1" presStyleIdx="2" presStyleCnt="5"/>
      <dgm:spPr>
        <a:xfrm>
          <a:off x="275421" y="2748765"/>
          <a:ext cx="262502" cy="262502"/>
        </a:xfrm>
        <a:prstGeom prst="rect">
          <a:avLst/>
        </a:prstGeom>
        <a:solidFill>
          <a:srgbClr val="FFFFFF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</dgm:pt>
    <dgm:pt modelId="{DBC0FA0B-8087-4269-9C6E-D23D085D5B5D}" type="pres">
      <dgm:prSet presAssocID="{9E697771-DEC3-4455-9936-10F3B0C563A8}" presName="Child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EC2CC50A-1E63-45CC-B029-2E621C4818B9}" type="pres">
      <dgm:prSet presAssocID="{C89BDB79-A191-4CC1-AA33-19BE1ED056E3}" presName="childComposite" presStyleCnt="0">
        <dgm:presLayoutVars>
          <dgm:chMax val="0"/>
          <dgm:chPref val="0"/>
        </dgm:presLayoutVars>
      </dgm:prSet>
      <dgm:spPr/>
    </dgm:pt>
    <dgm:pt modelId="{9B2EB410-C4E1-4F51-AF86-AC33B0D11FE2}" type="pres">
      <dgm:prSet presAssocID="{C89BDB79-A191-4CC1-AA33-19BE1ED056E3}" presName="ChildAccent" presStyleLbl="solidFgAcc1" presStyleIdx="3" presStyleCnt="5"/>
      <dgm:spPr>
        <a:xfrm>
          <a:off x="275421" y="3360658"/>
          <a:ext cx="262502" cy="262502"/>
        </a:xfrm>
        <a:prstGeom prst="rect">
          <a:avLst/>
        </a:prstGeom>
        <a:solidFill>
          <a:srgbClr val="FFFFFF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</dgm:pt>
    <dgm:pt modelId="{194ADFAD-3EB2-42CC-8B15-3BA39E7944DE}" type="pres">
      <dgm:prSet presAssocID="{C89BDB79-A191-4CC1-AA33-19BE1ED056E3}" presName="Child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1D726427-FE95-4B6B-89FC-05F74D87FC4D}" type="pres">
      <dgm:prSet presAssocID="{E5AC8112-7CBC-451A-BC12-091C6908A98B}" presName="childComposite" presStyleCnt="0">
        <dgm:presLayoutVars>
          <dgm:chMax val="0"/>
          <dgm:chPref val="0"/>
        </dgm:presLayoutVars>
      </dgm:prSet>
      <dgm:spPr/>
    </dgm:pt>
    <dgm:pt modelId="{29D61A57-7439-4F66-8C3F-9A0879DAD26D}" type="pres">
      <dgm:prSet presAssocID="{E5AC8112-7CBC-451A-BC12-091C6908A98B}" presName="ChildAccent" presStyleLbl="solidFgAcc1" presStyleIdx="4" presStyleCnt="5"/>
      <dgm:spPr>
        <a:xfrm>
          <a:off x="275421" y="3972552"/>
          <a:ext cx="262502" cy="262502"/>
        </a:xfrm>
        <a:prstGeom prst="rect">
          <a:avLst/>
        </a:prstGeom>
        <a:solidFill>
          <a:srgbClr val="FFFFFF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</dgm:pt>
    <dgm:pt modelId="{392E3B63-6995-455C-BF69-53152B6D9C3C}" type="pres">
      <dgm:prSet presAssocID="{E5AC8112-7CBC-451A-BC12-091C6908A98B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786ECC0E-A1C1-4DA8-8E22-CBD2AF6BDB3F}" type="presOf" srcId="{E5AC8112-7CBC-451A-BC12-091C6908A98B}" destId="{392E3B63-6995-455C-BF69-53152B6D9C3C}" srcOrd="0" destOrd="0" presId="urn:microsoft.com/office/officeart/2008/layout/SquareAccentList"/>
    <dgm:cxn modelId="{93BBCC12-920B-414F-9694-32606E213446}" srcId="{49595ED5-4D8E-49C0-914B-EEF4D2624CB9}" destId="{13B8071F-40E0-4AD7-885B-499EF552D5AC}" srcOrd="0" destOrd="0" parTransId="{C3F55499-46B8-465E-ACCD-62A22442046A}" sibTransId="{233EC47C-88AE-4B4E-B2C2-FFF5C183EC0F}"/>
    <dgm:cxn modelId="{6C0D2719-003F-4C0A-80E0-6E22603DE189}" srcId="{04A4CB5D-41D3-490A-A361-D93E6FA4494F}" destId="{49595ED5-4D8E-49C0-914B-EEF4D2624CB9}" srcOrd="0" destOrd="0" parTransId="{8D57BEC0-C3C0-45EF-B52A-D6CCD2CB1F43}" sibTransId="{43913223-1104-4FD5-BC8D-C38D5FDA4AFC}"/>
    <dgm:cxn modelId="{E500B867-00FC-4EEE-A440-9BB14C6922AA}" type="presOf" srcId="{C89BDB79-A191-4CC1-AA33-19BE1ED056E3}" destId="{194ADFAD-3EB2-42CC-8B15-3BA39E7944DE}" srcOrd="0" destOrd="0" presId="urn:microsoft.com/office/officeart/2008/layout/SquareAccentList"/>
    <dgm:cxn modelId="{A7D7EC49-E29B-49D2-8F18-13024986E14D}" srcId="{49595ED5-4D8E-49C0-914B-EEF4D2624CB9}" destId="{C89BDB79-A191-4CC1-AA33-19BE1ED056E3}" srcOrd="3" destOrd="0" parTransId="{2FD7E1B7-801A-4B62-97A2-884D1BF86FED}" sibTransId="{98D8EAC5-21D3-444A-99B4-186D0B7A91AD}"/>
    <dgm:cxn modelId="{2572BE4A-37E0-4FAC-9A45-5734B18A170C}" type="presOf" srcId="{49595ED5-4D8E-49C0-914B-EEF4D2624CB9}" destId="{04ADA691-44EE-490B-A9C3-8AE7586C9876}" srcOrd="0" destOrd="0" presId="urn:microsoft.com/office/officeart/2008/layout/SquareAccentList"/>
    <dgm:cxn modelId="{009C788E-64F5-45E8-B82B-8418442D67E0}" type="presOf" srcId="{9E697771-DEC3-4455-9936-10F3B0C563A8}" destId="{DBC0FA0B-8087-4269-9C6E-D23D085D5B5D}" srcOrd="0" destOrd="0" presId="urn:microsoft.com/office/officeart/2008/layout/SquareAccentList"/>
    <dgm:cxn modelId="{AE880790-E790-4B5D-B6EF-F5C19678958E}" type="presOf" srcId="{04A4CB5D-41D3-490A-A361-D93E6FA4494F}" destId="{F5CEDC33-9739-48D3-A2EE-22F4E904E599}" srcOrd="0" destOrd="0" presId="urn:microsoft.com/office/officeart/2008/layout/SquareAccentList"/>
    <dgm:cxn modelId="{0CF1AF93-2CA7-4AD8-8D6F-257B0F4A9384}" type="presOf" srcId="{13B8071F-40E0-4AD7-885B-499EF552D5AC}" destId="{476DFA6C-764D-4AE6-80F6-BE5F62423FA7}" srcOrd="0" destOrd="0" presId="urn:microsoft.com/office/officeart/2008/layout/SquareAccentList"/>
    <dgm:cxn modelId="{3F9DE69C-70C4-45C8-9938-E9D6DA1E9F2E}" type="presOf" srcId="{ED6F710B-BFAA-4816-8C2F-CC4CF2B07B08}" destId="{60BA9AE0-97E8-454A-AD07-01A63EF9915E}" srcOrd="0" destOrd="0" presId="urn:microsoft.com/office/officeart/2008/layout/SquareAccentList"/>
    <dgm:cxn modelId="{6DF70ACF-B42A-4B48-A290-D539AB64C0DA}" srcId="{49595ED5-4D8E-49C0-914B-EEF4D2624CB9}" destId="{9E697771-DEC3-4455-9936-10F3B0C563A8}" srcOrd="2" destOrd="0" parTransId="{C6F9D63F-C94D-4D73-B70B-9EC19E3DA96A}" sibTransId="{D4F65EC1-AEA9-4B3B-9C9B-9DC2A73AEEE2}"/>
    <dgm:cxn modelId="{F74BCDEE-BF79-43C3-BF8B-8D3AB7156D9D}" srcId="{49595ED5-4D8E-49C0-914B-EEF4D2624CB9}" destId="{ED6F710B-BFAA-4816-8C2F-CC4CF2B07B08}" srcOrd="1" destOrd="0" parTransId="{57D595DB-4423-4C11-9A1A-F37F582E4663}" sibTransId="{C3FB0BB9-ACE0-4AB0-87E9-C96EE5D95E3B}"/>
    <dgm:cxn modelId="{8B91C7FF-5954-4C14-AB39-72F43F3BACEE}" srcId="{49595ED5-4D8E-49C0-914B-EEF4D2624CB9}" destId="{E5AC8112-7CBC-451A-BC12-091C6908A98B}" srcOrd="4" destOrd="0" parTransId="{C9E5C1FB-BE5D-493D-8BB0-81D95C5BB440}" sibTransId="{6BF0F6C3-49B9-4EF1-A7E2-E3BFEFCA400E}"/>
    <dgm:cxn modelId="{09E7A3FF-416E-41C4-B696-FEC42406D37F}" type="presParOf" srcId="{F5CEDC33-9739-48D3-A2EE-22F4E904E599}" destId="{E4E0F641-087E-4022-93EE-C248EDD485D9}" srcOrd="0" destOrd="0" presId="urn:microsoft.com/office/officeart/2008/layout/SquareAccentList"/>
    <dgm:cxn modelId="{D5E660C4-E0FE-4356-8375-306042AB4D93}" type="presParOf" srcId="{E4E0F641-087E-4022-93EE-C248EDD485D9}" destId="{B544C52B-D798-45A0-8F97-80D649DDFA8E}" srcOrd="0" destOrd="0" presId="urn:microsoft.com/office/officeart/2008/layout/SquareAccentList"/>
    <dgm:cxn modelId="{4E04E856-4F86-4BC2-B75C-7F6DC667C85E}" type="presParOf" srcId="{B544C52B-D798-45A0-8F97-80D649DDFA8E}" destId="{B43BF93D-2603-410A-B676-5855A58BD0EC}" srcOrd="0" destOrd="0" presId="urn:microsoft.com/office/officeart/2008/layout/SquareAccentList"/>
    <dgm:cxn modelId="{1C9DA3AD-B635-423D-AA9A-16D7E9CF2FBC}" type="presParOf" srcId="{B544C52B-D798-45A0-8F97-80D649DDFA8E}" destId="{A0C42DBC-02DE-4D81-82C8-AF17B90BD13F}" srcOrd="1" destOrd="0" presId="urn:microsoft.com/office/officeart/2008/layout/SquareAccentList"/>
    <dgm:cxn modelId="{357B5EC1-EFA7-46FE-8B72-7593206AC7E8}" type="presParOf" srcId="{B544C52B-D798-45A0-8F97-80D649DDFA8E}" destId="{04ADA691-44EE-490B-A9C3-8AE7586C9876}" srcOrd="2" destOrd="0" presId="urn:microsoft.com/office/officeart/2008/layout/SquareAccentList"/>
    <dgm:cxn modelId="{8D71819E-1016-471A-A228-222644367B2A}" type="presParOf" srcId="{E4E0F641-087E-4022-93EE-C248EDD485D9}" destId="{AF9F5E12-6B5A-4AC3-96F4-B98FEB38F033}" srcOrd="1" destOrd="0" presId="urn:microsoft.com/office/officeart/2008/layout/SquareAccentList"/>
    <dgm:cxn modelId="{7DEED40E-81ED-4B40-9151-F86FBC7B3467}" type="presParOf" srcId="{AF9F5E12-6B5A-4AC3-96F4-B98FEB38F033}" destId="{87F9C0DE-D3B8-4E3D-8745-E11E8DEAFDBC}" srcOrd="0" destOrd="0" presId="urn:microsoft.com/office/officeart/2008/layout/SquareAccentList"/>
    <dgm:cxn modelId="{14F1E4E3-BBC8-4C5B-A2F9-8496925ED109}" type="presParOf" srcId="{87F9C0DE-D3B8-4E3D-8745-E11E8DEAFDBC}" destId="{A14B2927-DB8D-465D-8F3D-5AC3CE05FC4A}" srcOrd="0" destOrd="0" presId="urn:microsoft.com/office/officeart/2008/layout/SquareAccentList"/>
    <dgm:cxn modelId="{057047A7-830C-4AB0-A245-1D05AEDEC7B6}" type="presParOf" srcId="{87F9C0DE-D3B8-4E3D-8745-E11E8DEAFDBC}" destId="{476DFA6C-764D-4AE6-80F6-BE5F62423FA7}" srcOrd="1" destOrd="0" presId="urn:microsoft.com/office/officeart/2008/layout/SquareAccentList"/>
    <dgm:cxn modelId="{3D3FFC32-EFA6-4750-8E2E-7C41094A989A}" type="presParOf" srcId="{AF9F5E12-6B5A-4AC3-96F4-B98FEB38F033}" destId="{D79E9EC0-44FD-48AF-835F-7254A0568914}" srcOrd="1" destOrd="0" presId="urn:microsoft.com/office/officeart/2008/layout/SquareAccentList"/>
    <dgm:cxn modelId="{CBA3DB9D-84C2-4221-96B0-EC38FD0747E4}" type="presParOf" srcId="{D79E9EC0-44FD-48AF-835F-7254A0568914}" destId="{7334BFE6-88BC-433E-B35D-9B6A9DEA2910}" srcOrd="0" destOrd="0" presId="urn:microsoft.com/office/officeart/2008/layout/SquareAccentList"/>
    <dgm:cxn modelId="{D34F4956-49F5-426B-B582-84D7E2EA9997}" type="presParOf" srcId="{D79E9EC0-44FD-48AF-835F-7254A0568914}" destId="{60BA9AE0-97E8-454A-AD07-01A63EF9915E}" srcOrd="1" destOrd="0" presId="urn:microsoft.com/office/officeart/2008/layout/SquareAccentList"/>
    <dgm:cxn modelId="{441207F4-FCB2-4FDE-A2F8-32C1E2C995A6}" type="presParOf" srcId="{AF9F5E12-6B5A-4AC3-96F4-B98FEB38F033}" destId="{61C10426-0004-4506-8A0E-F00EFC963492}" srcOrd="2" destOrd="0" presId="urn:microsoft.com/office/officeart/2008/layout/SquareAccentList"/>
    <dgm:cxn modelId="{0392D3A7-C870-4694-B534-23AD741132AD}" type="presParOf" srcId="{61C10426-0004-4506-8A0E-F00EFC963492}" destId="{24D92FFF-85CD-4B25-8AD1-1957E2EB49DF}" srcOrd="0" destOrd="0" presId="urn:microsoft.com/office/officeart/2008/layout/SquareAccentList"/>
    <dgm:cxn modelId="{71A2E79A-4BFF-42E9-8ED8-DAF1EFF7810C}" type="presParOf" srcId="{61C10426-0004-4506-8A0E-F00EFC963492}" destId="{DBC0FA0B-8087-4269-9C6E-D23D085D5B5D}" srcOrd="1" destOrd="0" presId="urn:microsoft.com/office/officeart/2008/layout/SquareAccentList"/>
    <dgm:cxn modelId="{63803BFF-DCE4-4118-9D40-036C8986DD7C}" type="presParOf" srcId="{AF9F5E12-6B5A-4AC3-96F4-B98FEB38F033}" destId="{EC2CC50A-1E63-45CC-B029-2E621C4818B9}" srcOrd="3" destOrd="0" presId="urn:microsoft.com/office/officeart/2008/layout/SquareAccentList"/>
    <dgm:cxn modelId="{49AD2A19-76FA-40FF-8C21-F3B030C1EA66}" type="presParOf" srcId="{EC2CC50A-1E63-45CC-B029-2E621C4818B9}" destId="{9B2EB410-C4E1-4F51-AF86-AC33B0D11FE2}" srcOrd="0" destOrd="0" presId="urn:microsoft.com/office/officeart/2008/layout/SquareAccentList"/>
    <dgm:cxn modelId="{035CC838-67F6-4AE4-8F07-E09C70D0F950}" type="presParOf" srcId="{EC2CC50A-1E63-45CC-B029-2E621C4818B9}" destId="{194ADFAD-3EB2-42CC-8B15-3BA39E7944DE}" srcOrd="1" destOrd="0" presId="urn:microsoft.com/office/officeart/2008/layout/SquareAccentList"/>
    <dgm:cxn modelId="{BE193529-F7C0-4E32-820B-63F4810038D6}" type="presParOf" srcId="{AF9F5E12-6B5A-4AC3-96F4-B98FEB38F033}" destId="{1D726427-FE95-4B6B-89FC-05F74D87FC4D}" srcOrd="4" destOrd="0" presId="urn:microsoft.com/office/officeart/2008/layout/SquareAccentList"/>
    <dgm:cxn modelId="{5C7C516B-BEC7-4483-A1DF-9B375BDEB90B}" type="presParOf" srcId="{1D726427-FE95-4B6B-89FC-05F74D87FC4D}" destId="{29D61A57-7439-4F66-8C3F-9A0879DAD26D}" srcOrd="0" destOrd="0" presId="urn:microsoft.com/office/officeart/2008/layout/SquareAccentList"/>
    <dgm:cxn modelId="{E652B5D1-B800-4DFE-BB39-16C7B8515823}" type="presParOf" srcId="{1D726427-FE95-4B6B-89FC-05F74D87FC4D}" destId="{392E3B63-6995-455C-BF69-53152B6D9C3C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3BF93D-2603-410A-B676-5855A58BD0EC}">
      <dsp:nvSpPr>
        <dsp:cNvPr id="0" name=""/>
        <dsp:cNvSpPr/>
      </dsp:nvSpPr>
      <dsp:spPr>
        <a:xfrm>
          <a:off x="275421" y="755197"/>
          <a:ext cx="4737252" cy="420390"/>
        </a:xfrm>
        <a:prstGeom prst="rect">
          <a:avLst/>
        </a:prstGeom>
        <a:solidFill>
          <a:srgbClr val="2AB6D2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C42DBC-02DE-4D81-82C8-AF17B90BD13F}">
      <dsp:nvSpPr>
        <dsp:cNvPr id="0" name=""/>
        <dsp:cNvSpPr/>
      </dsp:nvSpPr>
      <dsp:spPr>
        <a:xfrm>
          <a:off x="317561" y="891046"/>
          <a:ext cx="262508" cy="262508"/>
        </a:xfrm>
        <a:prstGeom prst="rect">
          <a:avLst/>
        </a:prstGeom>
        <a:solidFill>
          <a:srgbClr val="FFFFFF"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ADA691-44EE-490B-A9C3-8AE7586C9876}">
      <dsp:nvSpPr>
        <dsp:cNvPr id="0" name=""/>
        <dsp:cNvSpPr/>
      </dsp:nvSpPr>
      <dsp:spPr>
        <a:xfrm>
          <a:off x="330504" y="0"/>
          <a:ext cx="4627087" cy="755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4800" kern="1200" dirty="0">
            <a:solidFill>
              <a:srgbClr val="3F3F3F">
                <a:hueOff val="0"/>
                <a:satOff val="0"/>
                <a:lumOff val="0"/>
                <a:alphaOff val="0"/>
              </a:srgbClr>
            </a:solidFill>
            <a:latin typeface="Arial"/>
            <a:ea typeface="黑体"/>
            <a:cs typeface="+mn-cs"/>
          </a:endParaRPr>
        </a:p>
      </dsp:txBody>
      <dsp:txXfrm>
        <a:off x="330504" y="0"/>
        <a:ext cx="4627087" cy="755197"/>
      </dsp:txXfrm>
    </dsp:sp>
    <dsp:sp modelId="{A14B2927-DB8D-465D-8F3D-5AC3CE05FC4A}">
      <dsp:nvSpPr>
        <dsp:cNvPr id="0" name=""/>
        <dsp:cNvSpPr/>
      </dsp:nvSpPr>
      <dsp:spPr>
        <a:xfrm>
          <a:off x="275421" y="1524978"/>
          <a:ext cx="262502" cy="262502"/>
        </a:xfrm>
        <a:prstGeom prst="rect">
          <a:avLst/>
        </a:prstGeom>
        <a:solidFill>
          <a:srgbClr val="FFFFFF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6DFA6C-764D-4AE6-80F6-BE5F62423FA7}">
      <dsp:nvSpPr>
        <dsp:cNvPr id="0" name=""/>
        <dsp:cNvSpPr/>
      </dsp:nvSpPr>
      <dsp:spPr>
        <a:xfrm>
          <a:off x="525553" y="1350283"/>
          <a:ext cx="3323183" cy="611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照 片</a:t>
          </a:r>
        </a:p>
      </dsp:txBody>
      <dsp:txXfrm>
        <a:off x="525553" y="1350283"/>
        <a:ext cx="3323183" cy="611893"/>
      </dsp:txXfrm>
    </dsp:sp>
    <dsp:sp modelId="{7334BFE6-88BC-433E-B35D-9B6A9DEA2910}">
      <dsp:nvSpPr>
        <dsp:cNvPr id="0" name=""/>
        <dsp:cNvSpPr/>
      </dsp:nvSpPr>
      <dsp:spPr>
        <a:xfrm>
          <a:off x="275421" y="2136872"/>
          <a:ext cx="262502" cy="262502"/>
        </a:xfrm>
        <a:prstGeom prst="rect">
          <a:avLst/>
        </a:prstGeom>
        <a:solidFill>
          <a:srgbClr val="FFFFFF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BA9AE0-97E8-454A-AD07-01A63EF9915E}">
      <dsp:nvSpPr>
        <dsp:cNvPr id="0" name=""/>
        <dsp:cNvSpPr/>
      </dsp:nvSpPr>
      <dsp:spPr>
        <a:xfrm>
          <a:off x="525553" y="1962176"/>
          <a:ext cx="3323183" cy="611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视频</a:t>
          </a:r>
        </a:p>
      </dsp:txBody>
      <dsp:txXfrm>
        <a:off x="525553" y="1962176"/>
        <a:ext cx="3323183" cy="611893"/>
      </dsp:txXfrm>
    </dsp:sp>
    <dsp:sp modelId="{24D92FFF-85CD-4B25-8AD1-1957E2EB49DF}">
      <dsp:nvSpPr>
        <dsp:cNvPr id="0" name=""/>
        <dsp:cNvSpPr/>
      </dsp:nvSpPr>
      <dsp:spPr>
        <a:xfrm>
          <a:off x="275421" y="2748765"/>
          <a:ext cx="262502" cy="262502"/>
        </a:xfrm>
        <a:prstGeom prst="rect">
          <a:avLst/>
        </a:prstGeom>
        <a:solidFill>
          <a:srgbClr val="FFFFFF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C0FA0B-8087-4269-9C6E-D23D085D5B5D}">
      <dsp:nvSpPr>
        <dsp:cNvPr id="0" name=""/>
        <dsp:cNvSpPr/>
      </dsp:nvSpPr>
      <dsp:spPr>
        <a:xfrm>
          <a:off x="525553" y="2574069"/>
          <a:ext cx="3323183" cy="611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2D </a:t>
          </a:r>
          <a:r>
            <a:rPr lang="zh-CN" altLang="en-US" sz="2100" kern="1200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角色</a:t>
          </a:r>
        </a:p>
      </dsp:txBody>
      <dsp:txXfrm>
        <a:off x="525553" y="2574069"/>
        <a:ext cx="3323183" cy="611893"/>
      </dsp:txXfrm>
    </dsp:sp>
    <dsp:sp modelId="{9B2EB410-C4E1-4F51-AF86-AC33B0D11FE2}">
      <dsp:nvSpPr>
        <dsp:cNvPr id="0" name=""/>
        <dsp:cNvSpPr/>
      </dsp:nvSpPr>
      <dsp:spPr>
        <a:xfrm>
          <a:off x="275421" y="3360658"/>
          <a:ext cx="262502" cy="262502"/>
        </a:xfrm>
        <a:prstGeom prst="rect">
          <a:avLst/>
        </a:prstGeom>
        <a:solidFill>
          <a:srgbClr val="FFFFFF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4ADFAD-3EB2-42CC-8B15-3BA39E7944DE}">
      <dsp:nvSpPr>
        <dsp:cNvPr id="0" name=""/>
        <dsp:cNvSpPr/>
      </dsp:nvSpPr>
      <dsp:spPr>
        <a:xfrm>
          <a:off x="525553" y="3185963"/>
          <a:ext cx="3323183" cy="611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3D</a:t>
          </a:r>
          <a:r>
            <a:rPr lang="zh-CN" altLang="en-US" sz="2100" kern="1200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模型</a:t>
          </a:r>
        </a:p>
      </dsp:txBody>
      <dsp:txXfrm>
        <a:off x="525553" y="3185963"/>
        <a:ext cx="3323183" cy="611893"/>
      </dsp:txXfrm>
    </dsp:sp>
    <dsp:sp modelId="{29D61A57-7439-4F66-8C3F-9A0879DAD26D}">
      <dsp:nvSpPr>
        <dsp:cNvPr id="0" name=""/>
        <dsp:cNvSpPr/>
      </dsp:nvSpPr>
      <dsp:spPr>
        <a:xfrm>
          <a:off x="275421" y="3972552"/>
          <a:ext cx="262502" cy="262502"/>
        </a:xfrm>
        <a:prstGeom prst="rect">
          <a:avLst/>
        </a:prstGeom>
        <a:solidFill>
          <a:srgbClr val="FFFFFF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2AB6D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2E3B63-6995-455C-BF69-53152B6D9C3C}">
      <dsp:nvSpPr>
        <dsp:cNvPr id="0" name=""/>
        <dsp:cNvSpPr/>
      </dsp:nvSpPr>
      <dsp:spPr>
        <a:xfrm>
          <a:off x="525553" y="3797856"/>
          <a:ext cx="3323183" cy="611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真实</a:t>
          </a:r>
          <a:r>
            <a:rPr lang="en-US" altLang="zh-CN" sz="2100" kern="1200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3D</a:t>
          </a:r>
          <a:r>
            <a:rPr lang="zh-CN" altLang="en-US" sz="2100" kern="1200" dirty="0">
              <a:solidFill>
                <a:srgbClr val="3F3F3F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黑体"/>
              <a:cs typeface="+mn-cs"/>
            </a:rPr>
            <a:t>人脸数据</a:t>
          </a:r>
        </a:p>
      </dsp:txBody>
      <dsp:txXfrm>
        <a:off x="525553" y="3797856"/>
        <a:ext cx="3323183" cy="6118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EF4FE128-AC1A-4D6A-B03A-9BE0D524CAD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7C3B481-6615-4D24-8C64-0F028FB27C03}" type="slidenum">
              <a:rPr lang="en-US" altLang="zh-CN" sz="1200" b="0">
                <a:solidFill>
                  <a:schemeClr val="tx1"/>
                </a:solidFill>
              </a:rPr>
              <a:pPr/>
              <a:t>1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150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104087D0-2424-470B-841B-965596696B6E}" type="slidenum">
              <a:rPr lang="en-US" altLang="zh-CN" sz="1200" b="0">
                <a:solidFill>
                  <a:schemeClr val="tx1"/>
                </a:solidFill>
              </a:rPr>
              <a:pPr/>
              <a:t>14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355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1E7E15B4-8D72-4631-BC67-AED477FEBC25}" type="slidenum">
              <a:rPr lang="en-US" altLang="zh-CN" sz="1200" b="0">
                <a:solidFill>
                  <a:schemeClr val="tx1"/>
                </a:solidFill>
              </a:rPr>
              <a:pPr/>
              <a:t>17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C1342BC-7C68-442C-BE77-796EB83319AF}" type="slidenum">
              <a:rPr lang="en-US" altLang="zh-CN" sz="1200" b="0">
                <a:solidFill>
                  <a:schemeClr val="tx1"/>
                </a:solidFill>
              </a:rPr>
              <a:pPr/>
              <a:t>18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80253AF-15DE-4FBC-AFF7-FE4D8F8060AE}" type="slidenum">
              <a:rPr lang="en-US" altLang="zh-CN" sz="1200" b="0">
                <a:solidFill>
                  <a:schemeClr val="tx1"/>
                </a:solidFill>
              </a:rPr>
              <a:pPr/>
              <a:t>19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970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55A08083-7C30-4393-AC31-1B9A30738EA8}" type="slidenum">
              <a:rPr lang="en-US" altLang="zh-CN" sz="1200" b="0">
                <a:solidFill>
                  <a:schemeClr val="tx1"/>
                </a:solidFill>
              </a:rPr>
              <a:pPr/>
              <a:t>20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F1930A0-602B-424D-94D2-AB6014D1BFEC}" type="slidenum">
              <a:rPr lang="en-US" altLang="zh-CN" sz="1200" b="0">
                <a:solidFill>
                  <a:schemeClr val="tx1"/>
                </a:solidFill>
              </a:rPr>
              <a:pPr/>
              <a:t>21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DC5A9D5F-3918-4325-BEA5-BBA76A137D05}" type="slidenum">
              <a:rPr lang="en-US" altLang="zh-CN" sz="1200" b="0">
                <a:solidFill>
                  <a:schemeClr val="tx1"/>
                </a:solidFill>
              </a:rPr>
              <a:pPr/>
              <a:t>22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584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A9FE458-4416-4A4D-881F-83C3149B1624}" type="slidenum">
              <a:rPr lang="en-US" altLang="zh-CN" sz="1200" b="0">
                <a:solidFill>
                  <a:schemeClr val="tx1"/>
                </a:solidFill>
              </a:rPr>
              <a:pPr/>
              <a:t>23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789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C76F064-06FF-47CE-B721-B5BD0704C0F5}" type="slidenum">
              <a:rPr lang="en-US" altLang="zh-CN" sz="1200" b="0">
                <a:solidFill>
                  <a:schemeClr val="tx1"/>
                </a:solidFill>
              </a:rPr>
              <a:pPr/>
              <a:t>24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994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26BE4180-74DD-4A0F-87B6-BCEC14007A76}" type="slidenum">
              <a:rPr lang="en-US" altLang="zh-CN" sz="1200" b="0">
                <a:solidFill>
                  <a:schemeClr val="tx1"/>
                </a:solidFill>
              </a:rPr>
              <a:pPr/>
              <a:t>25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DE08526-5DCB-420F-9C9F-CB886A4777D3}" type="slidenum">
              <a:rPr lang="en-US" altLang="zh-CN" sz="1200" b="0">
                <a:solidFill>
                  <a:schemeClr val="tx1"/>
                </a:solidFill>
              </a:rPr>
              <a:pPr/>
              <a:t>2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198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51E2708E-15C4-4CB2-9B88-0008F8E29D5E}" type="slidenum">
              <a:rPr lang="en-US" altLang="zh-CN" sz="1200" b="0">
                <a:solidFill>
                  <a:schemeClr val="tx1"/>
                </a:solidFill>
              </a:rPr>
              <a:pPr/>
              <a:t>26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7C75D56D-6211-472B-9B1D-A39F0D4947D8}" type="slidenum">
              <a:rPr lang="en-US" altLang="zh-CN" sz="1200" b="0">
                <a:solidFill>
                  <a:schemeClr val="tx1"/>
                </a:solidFill>
              </a:rPr>
              <a:pPr/>
              <a:t>3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53ADC9A3-5094-4842-BAFE-061720A1DB1F}" type="slidenum">
              <a:rPr lang="en-US" altLang="zh-CN" sz="1200" b="0">
                <a:solidFill>
                  <a:schemeClr val="tx1"/>
                </a:solidFill>
              </a:rPr>
              <a:pPr/>
              <a:t>4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2B9B58A-4504-4E46-845B-9E3AD191B691}" type="slidenum">
              <a:rPr lang="en-US" altLang="zh-CN" sz="1200" b="0">
                <a:solidFill>
                  <a:schemeClr val="tx1"/>
                </a:solidFill>
              </a:rPr>
              <a:pPr/>
              <a:t>5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536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213AF5A-010A-41A8-95C1-980D57E3B3EF}" type="slidenum">
              <a:rPr lang="en-US" altLang="zh-CN" sz="1200" b="0">
                <a:solidFill>
                  <a:schemeClr val="tx1"/>
                </a:solidFill>
              </a:rPr>
              <a:pPr/>
              <a:t>6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41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EBDB33E-C3FF-40F8-81BB-5BEC97198B7A}" type="slidenum">
              <a:rPr lang="en-US" altLang="zh-CN" sz="1200" b="0">
                <a:solidFill>
                  <a:schemeClr val="tx1"/>
                </a:solidFill>
              </a:rPr>
              <a:pPr/>
              <a:t>7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CB104430-7358-46B9-BDB7-4F5BAB76690C}" type="slidenum">
              <a:rPr lang="en-US" altLang="zh-CN" sz="1200" b="0">
                <a:solidFill>
                  <a:schemeClr val="tx1"/>
                </a:solidFill>
              </a:rPr>
              <a:pPr/>
              <a:t>8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4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EEA1888-D795-4243-B5F5-9BBCB415A57D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4300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 userDrawn="1"/>
        </p:nvSpPr>
        <p:spPr bwMode="auto">
          <a:xfrm>
            <a:off x="684213" y="2128838"/>
            <a:ext cx="7769225" cy="1471612"/>
          </a:xfrm>
          <a:prstGeom prst="rect">
            <a:avLst/>
          </a:prstGeom>
          <a:solidFill>
            <a:srgbClr val="003366"/>
          </a:solidFill>
          <a:ln>
            <a:noFill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5" name="Rectangle 8"/>
          <p:cNvSpPr>
            <a:spLocks noChangeArrowheads="1"/>
          </p:cNvSpPr>
          <p:nvPr userDrawn="1"/>
        </p:nvSpPr>
        <p:spPr bwMode="auto">
          <a:xfrm>
            <a:off x="1371600" y="3886200"/>
            <a:ext cx="6400800" cy="19812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Wingdings" panose="05000000000000000000" pitchFamily="2" charset="2"/>
              <a:buNone/>
              <a:defRPr/>
            </a:pPr>
            <a:endParaRPr lang="zh-CN" altLang="en-US" sz="1600"/>
          </a:p>
        </p:txBody>
      </p:sp>
      <p:sp>
        <p:nvSpPr>
          <p:cNvPr id="6" name="Rectangle 9"/>
          <p:cNvSpPr>
            <a:spLocks noChangeArrowheads="1"/>
          </p:cNvSpPr>
          <p:nvPr userDrawn="1"/>
        </p:nvSpPr>
        <p:spPr bwMode="auto">
          <a:xfrm>
            <a:off x="0" y="0"/>
            <a:ext cx="9144000" cy="914400"/>
          </a:xfrm>
          <a:prstGeom prst="rect">
            <a:avLst/>
          </a:prstGeom>
          <a:solidFill>
            <a:srgbClr val="00336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defRPr/>
            </a:pPr>
            <a:endParaRPr lang="zh-CN" altLang="en-US"/>
          </a:p>
        </p:txBody>
      </p:sp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0" y="6286500"/>
            <a:ext cx="9144000" cy="0"/>
          </a:xfrm>
          <a:prstGeom prst="line">
            <a:avLst/>
          </a:prstGeom>
          <a:noFill/>
          <a:ln w="381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8" name="Picture 17" descr="dut_logo_new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600" y="6337300"/>
            <a:ext cx="5334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1600"/>
            </a:lvl1pPr>
          </a:lstStyle>
          <a:p>
            <a:r>
              <a:rPr lang="en-US" altLang="zh-CN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86308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946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0850" y="76200"/>
            <a:ext cx="2190750" cy="6096000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76200"/>
            <a:ext cx="6419850" cy="6096000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481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76200"/>
            <a:ext cx="8763000" cy="685800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676400" y="1066800"/>
            <a:ext cx="3581400" cy="51054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410200" y="1066800"/>
            <a:ext cx="3581400" cy="24765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5410200" y="3695700"/>
            <a:ext cx="3581400" cy="24765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760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76200"/>
            <a:ext cx="8763000" cy="685800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676400" y="1066800"/>
            <a:ext cx="3581400" cy="51054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0200" y="1066800"/>
            <a:ext cx="3581400" cy="51054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1585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409575" y="-4763"/>
            <a:ext cx="3761184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6301" y="1380069"/>
            <a:ext cx="6430967" cy="2616199"/>
          </a:xfrm>
        </p:spPr>
        <p:txBody>
          <a:bodyPr anchor="b">
            <a:normAutofit/>
          </a:bodyPr>
          <a:lstStyle>
            <a:lvl1pPr algn="r">
              <a:defRPr sz="45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86533" y="3996267"/>
            <a:ext cx="5240734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99309" y="5883276"/>
            <a:ext cx="324303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103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13893" y="5867132"/>
            <a:ext cx="413375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6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210" y="2666999"/>
            <a:ext cx="6698060" cy="2110382"/>
          </a:xfrm>
        </p:spPr>
        <p:txBody>
          <a:bodyPr anchor="b"/>
          <a:lstStyle>
            <a:lvl1pPr algn="r">
              <a:defRPr sz="3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209" y="4777381"/>
            <a:ext cx="669806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53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685801"/>
            <a:ext cx="7514035" cy="175259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235" y="2667000"/>
            <a:ext cx="3671291" cy="312420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5975" y="2667000"/>
            <a:ext cx="3671292" cy="312420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62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134" y="2658533"/>
            <a:ext cx="3455391" cy="576262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233" y="3335337"/>
            <a:ext cx="3671292" cy="2455862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366" y="2667000"/>
            <a:ext cx="3466903" cy="576262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5975" y="3335337"/>
            <a:ext cx="3671292" cy="2455862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841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62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itchFamily="18" charset="0"/>
                <a:ea typeface="楷体" pitchFamily="49" charset="-122"/>
                <a:cs typeface="Times New Roman" pitchFamily="18" charset="0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30118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17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1600200"/>
            <a:ext cx="2661841" cy="13716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6525" y="685800"/>
            <a:ext cx="4680743" cy="5105401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2971800"/>
            <a:ext cx="266184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80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043" y="1752599"/>
            <a:ext cx="4069619" cy="13716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6011" y="914400"/>
            <a:ext cx="246073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043" y="3124199"/>
            <a:ext cx="406961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13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4732865"/>
            <a:ext cx="7514033" cy="566738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509" y="932112"/>
            <a:ext cx="6169458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5299603"/>
            <a:ext cx="7514033" cy="493712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15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685800"/>
            <a:ext cx="7514033" cy="3048000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4343400"/>
            <a:ext cx="7514035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59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863023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819399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685801"/>
            <a:ext cx="6742509" cy="27431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827609" y="3428999"/>
            <a:ext cx="6399611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35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4343400"/>
            <a:ext cx="751403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10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3308581"/>
            <a:ext cx="7514032" cy="1468800"/>
          </a:xfrm>
        </p:spPr>
        <p:txBody>
          <a:bodyPr anchor="b">
            <a:normAutofit/>
          </a:bodyPr>
          <a:lstStyle>
            <a:lvl1pPr algn="r">
              <a:defRPr sz="2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4777381"/>
            <a:ext cx="7514033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27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863023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819399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685801"/>
            <a:ext cx="6742509" cy="27431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5" y="3886200"/>
            <a:ext cx="7514033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4775200"/>
            <a:ext cx="7514033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252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685801"/>
            <a:ext cx="7514034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4" y="3505200"/>
            <a:ext cx="7514035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4343400"/>
            <a:ext cx="7514035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122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26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12643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9492" y="685800"/>
            <a:ext cx="1327777" cy="5105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234" y="685800"/>
            <a:ext cx="6014807" cy="5105400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3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4" descr="b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1285875"/>
            <a:ext cx="8759825" cy="12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22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 sz="4400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2221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sz="4000"/>
            </a:lvl1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6739764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4" descr="b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1235075"/>
            <a:ext cx="8759825" cy="12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5806" y="71414"/>
            <a:ext cx="6629400" cy="1143000"/>
          </a:xfrm>
        </p:spPr>
        <p:txBody>
          <a:bodyPr/>
          <a:lstStyle>
            <a:lvl1pPr>
              <a:defRPr sz="4000"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500174"/>
            <a:ext cx="7772400" cy="4857784"/>
          </a:xfrm>
        </p:spPr>
        <p:txBody>
          <a:bodyPr/>
          <a:lstStyle>
            <a:lvl1pPr>
              <a:buClr>
                <a:srgbClr val="000066"/>
              </a:buClr>
              <a:buSzPct val="80000"/>
              <a:buFont typeface="Wingdings" pitchFamily="2" charset="2"/>
              <a:buChar char="n"/>
              <a:defRPr sz="3200"/>
            </a:lvl1pPr>
            <a:lvl2pPr>
              <a:buClr>
                <a:srgbClr val="000066"/>
              </a:buClr>
              <a:buSzPct val="80000"/>
              <a:defRPr sz="2800"/>
            </a:lvl2pPr>
            <a:lvl3pPr>
              <a:buClr>
                <a:srgbClr val="000066"/>
              </a:buClr>
              <a:buSzPct val="80000"/>
              <a:defRPr sz="2400"/>
            </a:lvl3pPr>
            <a:lvl4pPr>
              <a:buClr>
                <a:srgbClr val="000066"/>
              </a:buClr>
              <a:buSzPct val="80000"/>
              <a:defRPr sz="2400"/>
            </a:lvl4pPr>
            <a:lvl5pPr>
              <a:buClr>
                <a:srgbClr val="000066"/>
              </a:buClr>
              <a:buSzPct val="80000"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93472315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4" descr="b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1235075"/>
            <a:ext cx="8759825" cy="12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1860" y="71414"/>
            <a:ext cx="6629400" cy="1143000"/>
          </a:xfrm>
        </p:spPr>
        <p:txBody>
          <a:bodyPr/>
          <a:lstStyle>
            <a:lvl1pPr>
              <a:defRPr sz="4000"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31757387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4" descr="b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1235075"/>
            <a:ext cx="8759825" cy="12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71414"/>
            <a:ext cx="7500990" cy="1143000"/>
          </a:xfrm>
        </p:spPr>
        <p:txBody>
          <a:bodyPr/>
          <a:lstStyle>
            <a:lvl1pPr>
              <a:defRPr sz="4000"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8590" y="1500174"/>
            <a:ext cx="8043938" cy="4857784"/>
          </a:xfrm>
        </p:spPr>
        <p:txBody>
          <a:bodyPr/>
          <a:lstStyle>
            <a:lvl1pPr>
              <a:buClr>
                <a:srgbClr val="000066"/>
              </a:buClr>
              <a:buSzPct val="80000"/>
              <a:buFont typeface="Wingdings" pitchFamily="2" charset="2"/>
              <a:buChar char="n"/>
              <a:defRPr sz="3200"/>
            </a:lvl1pPr>
            <a:lvl2pPr>
              <a:buClr>
                <a:srgbClr val="000066"/>
              </a:buClr>
              <a:buSzPct val="80000"/>
              <a:defRPr sz="2800"/>
            </a:lvl2pPr>
            <a:lvl3pPr>
              <a:buClr>
                <a:srgbClr val="000066"/>
              </a:buClr>
              <a:buSzPct val="80000"/>
              <a:defRPr sz="2400"/>
            </a:lvl3pPr>
            <a:lvl4pPr>
              <a:buClr>
                <a:srgbClr val="000066"/>
              </a:buClr>
              <a:buSzPct val="80000"/>
              <a:defRPr sz="2400"/>
            </a:lvl4pPr>
            <a:lvl5pPr>
              <a:buClr>
                <a:srgbClr val="000066"/>
              </a:buClr>
              <a:buSzPct val="80000"/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0398081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4" descr="b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1235075"/>
            <a:ext cx="8759825" cy="12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71414"/>
            <a:ext cx="6629400" cy="1143000"/>
          </a:xfrm>
        </p:spPr>
        <p:txBody>
          <a:bodyPr/>
          <a:lstStyle>
            <a:lvl1pPr>
              <a:defRPr sz="4000"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643050"/>
            <a:ext cx="7772400" cy="4857784"/>
          </a:xfrm>
        </p:spPr>
        <p:txBody>
          <a:bodyPr/>
          <a:lstStyle>
            <a:lvl1pPr>
              <a:buClr>
                <a:srgbClr val="000066"/>
              </a:buClr>
              <a:buSzPct val="80000"/>
              <a:buFont typeface="Wingdings" pitchFamily="2" charset="2"/>
              <a:buChar char="n"/>
              <a:defRPr sz="3200" b="1"/>
            </a:lvl1pPr>
            <a:lvl2pPr>
              <a:buClr>
                <a:srgbClr val="000066"/>
              </a:buClr>
              <a:buSzPct val="80000"/>
              <a:defRPr sz="2800" b="1"/>
            </a:lvl2pPr>
            <a:lvl3pPr>
              <a:buClr>
                <a:srgbClr val="000066"/>
              </a:buClr>
              <a:buSzPct val="80000"/>
              <a:defRPr sz="2400" b="1"/>
            </a:lvl3pPr>
            <a:lvl4pPr>
              <a:buClr>
                <a:srgbClr val="000066"/>
              </a:buClr>
              <a:buSzPct val="80000"/>
              <a:defRPr sz="2400" b="1"/>
            </a:lvl4pPr>
            <a:lvl5pPr>
              <a:buClr>
                <a:srgbClr val="000066"/>
              </a:buClr>
              <a:buSzPct val="80000"/>
              <a:defRPr sz="2400" b="1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5508737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586999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b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" y="1214438"/>
            <a:ext cx="8759825" cy="122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42852"/>
            <a:ext cx="6629400" cy="1143000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38100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219744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04707551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83004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1066800"/>
            <a:ext cx="35814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0200" y="1066800"/>
            <a:ext cx="35814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520469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998484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4853392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7570666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74665120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496050" y="304800"/>
            <a:ext cx="1962150" cy="57912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304800"/>
            <a:ext cx="5734050" cy="5791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20057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948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833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7144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0237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6367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3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7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00336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defRPr/>
            </a:pPr>
            <a:endParaRPr lang="zh-CN" altLang="en-US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76200"/>
            <a:ext cx="80010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990600"/>
            <a:ext cx="8610600" cy="563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</p:txBody>
      </p:sp>
      <p:pic>
        <p:nvPicPr>
          <p:cNvPr id="1029" name="Picture 17" descr="dut_logo_new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5163" y="0"/>
            <a:ext cx="85883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Times New Roman" pitchFamily="18" charset="0"/>
          <a:ea typeface="宋体" charset="0"/>
          <a:cs typeface="Times New Roman" pitchFamily="18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Times New Roman" pitchFamily="18" charset="0"/>
          <a:ea typeface="宋体" charset="0"/>
          <a:cs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Times New Roman" pitchFamily="18" charset="0"/>
          <a:ea typeface="宋体" charset="0"/>
          <a:cs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Times New Roman" pitchFamily="18" charset="0"/>
          <a:ea typeface="宋体" charset="0"/>
          <a:cs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Times New Roman" pitchFamily="18" charset="0"/>
          <a:ea typeface="宋体" charset="0"/>
          <a:cs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宋体" charset="-122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宋体" charset="-122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宋体" charset="-122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宋体" charset="-122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Ø"/>
        <a:defRPr sz="2400" b="1">
          <a:solidFill>
            <a:srgbClr val="003366"/>
          </a:solidFill>
          <a:latin typeface="Times New Roman" pitchFamily="18" charset="0"/>
          <a:ea typeface="宋体" charset="0"/>
          <a:cs typeface="Times New Roman" pitchFamily="18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Ø"/>
        <a:defRPr sz="2000" b="1">
          <a:solidFill>
            <a:srgbClr val="003366"/>
          </a:solidFill>
          <a:latin typeface="Times New Roman" pitchFamily="18" charset="0"/>
          <a:ea typeface="Times New Roman" charset="0"/>
          <a:cs typeface="Times New Roman" pitchFamily="18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Font typeface="Wingdings" panose="05000000000000000000" pitchFamily="2" charset="2"/>
        <a:buChar char="Ø"/>
        <a:defRPr b="1">
          <a:solidFill>
            <a:srgbClr val="003366"/>
          </a:solidFill>
          <a:latin typeface="Times New Roman" pitchFamily="18" charset="0"/>
          <a:ea typeface="Times New Roman" charset="0"/>
          <a:cs typeface="Times New Roman" pitchFamily="18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  <a:cs typeface="楷体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  <a:cs typeface="楷体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13109" y="1"/>
            <a:ext cx="1827610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234" y="685801"/>
            <a:ext cx="7514035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3" y="2667000"/>
            <a:ext cx="7514035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9492" y="5883276"/>
            <a:ext cx="8572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9210" y="5883276"/>
            <a:ext cx="53131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13893" y="5883276"/>
            <a:ext cx="413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227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xStyles>
    <p:titleStyle>
      <a:lvl1pPr algn="ctr" defTabSz="342900" rtl="0" eaLnBrk="1" latinLnBrk="0" hangingPunct="1">
        <a:spcBef>
          <a:spcPct val="0"/>
        </a:spcBef>
        <a:buNone/>
        <a:defRPr sz="3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04800"/>
            <a:ext cx="6629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单击此处插入标题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828800"/>
            <a:ext cx="77724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858125" y="6519863"/>
            <a:ext cx="1143000" cy="338137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defRPr/>
            </a:pPr>
            <a:fld id="{C2B0B509-7276-4111-AD8A-778BC48EBB37}" type="slidenum">
              <a:rPr lang="zh-CN" altLang="en-US" sz="1600">
                <a:solidFill>
                  <a:srgbClr val="000000"/>
                </a:solidFill>
                <a:latin typeface="Garamond" panose="02020404030301010803" pitchFamily="18" charset="0"/>
                <a:ea typeface="黑体" panose="02010609060101010101" pitchFamily="49" charset="-122"/>
              </a:rPr>
              <a:pPr algn="r" eaLnBrk="1" hangingPunct="1">
                <a:defRPr/>
              </a:pPr>
              <a:t>‹#›</a:t>
            </a:fld>
            <a:endParaRPr lang="zh-CN" altLang="en-US" sz="1600">
              <a:solidFill>
                <a:srgbClr val="000000"/>
              </a:solidFill>
              <a:latin typeface="Garamond" panose="02020404030301010803" pitchFamily="18" charset="0"/>
              <a:ea typeface="黑体" panose="02010609060101010101" pitchFamily="49" charset="-122"/>
            </a:endParaRPr>
          </a:p>
        </p:txBody>
      </p:sp>
      <p:pic>
        <p:nvPicPr>
          <p:cNvPr id="1029" name="Picture 5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9250" y="3175"/>
            <a:ext cx="1171575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4202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黑体" pitchFamily="49" charset="-122"/>
          <a:ea typeface="黑体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黑体" pitchFamily="2" charset="-122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黑体" pitchFamily="2" charset="-122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黑体" pitchFamily="2" charset="-122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黑体" pitchFamily="2" charset="-122"/>
          <a:ea typeface="黑体" pitchFamily="2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Clr>
          <a:srgbClr val="0000FF"/>
        </a:buClr>
        <a:buSzPct val="80000"/>
        <a:buBlip>
          <a:blip r:embed="rId17"/>
        </a:buBlip>
        <a:defRPr kumimoji="1" sz="3200">
          <a:solidFill>
            <a:schemeClr val="tx1"/>
          </a:solidFill>
          <a:latin typeface="黑体" pitchFamily="49" charset="-122"/>
          <a:ea typeface="黑体" pitchFamily="49" charset="-122"/>
          <a:cs typeface="+mn-cs"/>
        </a:defRPr>
      </a:lvl1pPr>
      <a:lvl2pPr marL="742950" indent="-285750" algn="l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Clr>
          <a:srgbClr val="0000FF"/>
        </a:buClr>
        <a:buSzPct val="80000"/>
        <a:buBlip>
          <a:blip r:embed="rId18"/>
        </a:buBlip>
        <a:defRPr kumimoji="1" sz="2800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marL="1143000" indent="-228600" algn="l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Clr>
          <a:srgbClr val="0000FF"/>
        </a:buClr>
        <a:buSzPct val="80000"/>
        <a:buBlip>
          <a:blip r:embed="rId17"/>
        </a:buBlip>
        <a:defRPr kumimoji="1" sz="2400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marL="1600200" indent="-228600" algn="l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Clr>
          <a:srgbClr val="0000FF"/>
        </a:buClr>
        <a:buSzPct val="80000"/>
        <a:buBlip>
          <a:blip r:embed="rId18"/>
        </a:buBlip>
        <a:defRPr kumimoji="1" sz="2400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marL="2057400" indent="-228600" algn="l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Clr>
          <a:srgbClr val="0000FF"/>
        </a:buClr>
        <a:buSzPct val="80000"/>
        <a:buBlip>
          <a:blip r:embed="rId17"/>
        </a:buBlip>
        <a:defRPr kumimoji="1" sz="2400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gi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xin.fan@ieee.or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computers_1969.flv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8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zh-CN" sz="4800" b="0">
                <a:latin typeface="Arial" panose="020B0604020202020204" pitchFamily="34" charset="0"/>
                <a:ea typeface="楷体_GB2312" charset="-122"/>
              </a:rPr>
              <a:t>The C Programming Language</a:t>
            </a:r>
            <a:endParaRPr lang="zh-CN" altLang="en-US" sz="4800" b="0">
              <a:latin typeface="Arial" panose="020B0604020202020204" pitchFamily="34" charset="0"/>
              <a:ea typeface="楷体_GB2312" charset="-122"/>
            </a:endParaRPr>
          </a:p>
        </p:txBody>
      </p:sp>
      <p:sp>
        <p:nvSpPr>
          <p:cNvPr id="4099" name="Rectangle 9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4419600"/>
            <a:ext cx="6629400" cy="1447800"/>
          </a:xfrm>
        </p:spPr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altLang="zh-CN" sz="4400" b="0">
                <a:latin typeface="Arial" panose="020B0604020202020204" pitchFamily="34" charset="0"/>
                <a:ea typeface="楷体_GB2312" charset="-122"/>
              </a:rPr>
              <a:t>Xin Fan </a:t>
            </a:r>
            <a:r>
              <a:rPr lang="zh-CN" altLang="en-US" sz="4400" b="0">
                <a:latin typeface="楷体_GB2312" charset="-122"/>
                <a:ea typeface="楷体_GB2312" charset="-122"/>
              </a:rPr>
              <a:t>樊 鑫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zh-CN" sz="2800" b="0">
                <a:ea typeface="宋体" panose="02010600030101010101" pitchFamily="2" charset="-122"/>
              </a:rPr>
              <a:t>xin.fan@ieee.org</a:t>
            </a:r>
            <a:endParaRPr lang="zh-CN" altLang="en-US" sz="280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811627" y="1013110"/>
            <a:ext cx="6430967" cy="705016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4125" dirty="0"/>
              <a:t>三连棋游戏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869" y="1992872"/>
            <a:ext cx="4460597" cy="304626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735143" y="5170784"/>
            <a:ext cx="306822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100" b="0" kern="0" dirty="0">
                <a:solidFill>
                  <a:sysClr val="windowText" lastClr="000000"/>
                </a:solidFill>
              </a:rPr>
              <a:t>基于</a:t>
            </a:r>
            <a:r>
              <a:rPr kumimoji="1" lang="en-US" altLang="zh-CN" sz="2100" b="0" kern="0" dirty="0">
                <a:solidFill>
                  <a:sysClr val="windowText" lastClr="000000"/>
                </a:solidFill>
              </a:rPr>
              <a:t>MFC</a:t>
            </a:r>
            <a:r>
              <a:rPr kumimoji="1" lang="zh-CN" altLang="en-US" sz="2100" b="0" kern="0" dirty="0">
                <a:solidFill>
                  <a:sysClr val="windowText" lastClr="000000"/>
                </a:solidFill>
              </a:rPr>
              <a:t>的进阶版本</a:t>
            </a:r>
          </a:p>
        </p:txBody>
      </p:sp>
    </p:spTree>
    <p:extLst>
      <p:ext uri="{BB962C8B-B14F-4D97-AF65-F5344CB8AC3E}">
        <p14:creationId xmlns:p14="http://schemas.microsoft.com/office/powerpoint/2010/main" val="2859764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55178" y="1196105"/>
            <a:ext cx="6430967" cy="1028009"/>
          </a:xfrm>
        </p:spPr>
        <p:txBody>
          <a:bodyPr>
            <a:normAutofit/>
          </a:bodyPr>
          <a:lstStyle/>
          <a:p>
            <a:r>
              <a:rPr lang="zh-CN" altLang="en-US" sz="4125" dirty="0"/>
              <a:t>基于</a:t>
            </a:r>
            <a:r>
              <a:rPr lang="en-US" altLang="zh-CN" sz="4125" dirty="0"/>
              <a:t>OpenGL</a:t>
            </a:r>
            <a:r>
              <a:rPr lang="zh-CN" altLang="en-US" sz="4125" dirty="0"/>
              <a:t>的</a:t>
            </a:r>
            <a:r>
              <a:rPr lang="en-US" altLang="zh-CN" sz="4125" dirty="0"/>
              <a:t>3D</a:t>
            </a:r>
            <a:r>
              <a:rPr lang="zh-CN" altLang="en-US" sz="4125" dirty="0"/>
              <a:t>中国象棋</a:t>
            </a:r>
          </a:p>
        </p:txBody>
      </p:sp>
      <p:pic>
        <p:nvPicPr>
          <p:cNvPr id="5" name="图片 4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1139" l="9980" r="9211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90992" y="2600936"/>
            <a:ext cx="4453009" cy="3517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0908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Scale>
                                      <p:cBhvr>
                                        <p:cTn id="9" dur="700" fill="hold"/>
                                        <p:tgtEl>
                                          <p:spTgt spid="5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64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Rot by="21600000">
                                      <p:cBhvr>
                                        <p:cTn id="13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B49CA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1922" y="1055371"/>
            <a:ext cx="6211766" cy="465558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09600" y="4061341"/>
            <a:ext cx="19278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2100" b="0" kern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60000" endA="900" endPos="60000" dist="29997" dir="5400000" sy="-100000" algn="bl" rotWithShape="0"/>
                </a:effectLst>
              </a:rPr>
              <a:t>游戏录制视频</a:t>
            </a:r>
            <a:endParaRPr lang="en-US" altLang="zh-CN" sz="2100" b="0" kern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  <a:reflection blurRad="6350" stA="60000" endA="900" endPos="60000" dist="29997" dir="5400000" sy="-100000" algn="bl" rotWithShape="0"/>
              </a:effectLst>
            </a:endParaRPr>
          </a:p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2100" b="0" kern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blurRad="6350" stA="60000" endA="900" endPos="60000" dist="29997" dir="5400000" sy="-100000" algn="bl" rotWithShape="0"/>
                </a:effectLst>
              </a:rPr>
              <a:t>点击画面播放</a:t>
            </a:r>
          </a:p>
        </p:txBody>
      </p:sp>
    </p:spTree>
    <p:extLst>
      <p:ext uri="{BB962C8B-B14F-4D97-AF65-F5344CB8AC3E}">
        <p14:creationId xmlns:p14="http://schemas.microsoft.com/office/powerpoint/2010/main" val="18574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/>
          <p:cNvSpPr>
            <a:spLocks noGrp="1"/>
          </p:cNvSpPr>
          <p:nvPr>
            <p:ph type="title"/>
          </p:nvPr>
        </p:nvSpPr>
        <p:spPr>
          <a:xfrm>
            <a:off x="585788" y="71438"/>
            <a:ext cx="6629400" cy="1143000"/>
          </a:xfrm>
        </p:spPr>
        <p:txBody>
          <a:bodyPr/>
          <a:lstStyle/>
          <a:p>
            <a:r>
              <a:rPr lang="zh-CN" altLang="en-US" dirty="0"/>
              <a:t>成果</a:t>
            </a:r>
            <a:r>
              <a:rPr lang="en-US" altLang="zh-CN" dirty="0"/>
              <a:t>2-</a:t>
            </a:r>
            <a:r>
              <a:rPr lang="zh-CN" altLang="en-US" dirty="0"/>
              <a:t>“变脸”</a:t>
            </a:r>
          </a:p>
        </p:txBody>
      </p:sp>
      <p:sp>
        <p:nvSpPr>
          <p:cNvPr id="19459" name="内容占位符 2"/>
          <p:cNvSpPr>
            <a:spLocks noGrp="1"/>
          </p:cNvSpPr>
          <p:nvPr>
            <p:ph idx="1"/>
          </p:nvPr>
        </p:nvSpPr>
        <p:spPr>
          <a:xfrm>
            <a:off x="309563" y="1504950"/>
            <a:ext cx="8726933" cy="4857750"/>
          </a:xfrm>
        </p:spPr>
        <p:txBody>
          <a:bodyPr/>
          <a:lstStyle/>
          <a:p>
            <a:r>
              <a:rPr lang="zh-CN" altLang="en-US" dirty="0"/>
              <a:t>关键方法：高效高精度找到多姿态面部特征点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3F3F3F">
                    <a:hueOff val="0"/>
                    <a:satOff val="0"/>
                    <a:lumOff val="0"/>
                    <a:alphaOff val="0"/>
                  </a:srgbClr>
                </a:solidFill>
                <a:latin typeface="Arial"/>
                <a:ea typeface="黑体"/>
              </a:rPr>
              <a:t>将视频表情实时映射到目标媒介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  <p:graphicFrame>
        <p:nvGraphicFramePr>
          <p:cNvPr id="14" name="图示 4"/>
          <p:cNvGraphicFramePr/>
          <p:nvPr/>
        </p:nvGraphicFramePr>
        <p:xfrm>
          <a:off x="156128" y="2132856"/>
          <a:ext cx="5288096" cy="4417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文本框 6"/>
          <p:cNvSpPr txBox="1"/>
          <p:nvPr/>
        </p:nvSpPr>
        <p:spPr>
          <a:xfrm>
            <a:off x="5081360" y="6402385"/>
            <a:ext cx="2159000" cy="41498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/>
                <a:ea typeface="黑体"/>
              </a:rPr>
              <a:t>Face to 2D Image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rial"/>
              <a:ea typeface="黑体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435292" y="4293096"/>
            <a:ext cx="241796" cy="216024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宋体" pitchFamily="2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3501008"/>
            <a:ext cx="5697580" cy="286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097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Adding two numbers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865188" y="3463925"/>
            <a:ext cx="838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x = 5;</a:t>
            </a:r>
            <a:endParaRPr lang="zh-CN" altLang="en-US" sz="2000">
              <a:solidFill>
                <a:schemeClr val="tx1"/>
              </a:solidFill>
              <a:latin typeface="Arial" panose="020B0604020202020204" pitchFamily="34" charset="0"/>
              <a:ea typeface="楷体" panose="02010609060101010101" pitchFamily="49" charset="-122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865188" y="3771900"/>
            <a:ext cx="13716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y = 10;</a:t>
            </a:r>
            <a:endParaRPr lang="zh-CN" altLang="en-US" sz="2000">
              <a:solidFill>
                <a:schemeClr val="tx1"/>
              </a:solidFill>
              <a:latin typeface="Arial" panose="020B0604020202020204" pitchFamily="34" charset="0"/>
              <a:ea typeface="楷体" panose="02010609060101010101" pitchFamily="49" charset="-122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865188" y="4095750"/>
            <a:ext cx="13716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z = x + y;</a:t>
            </a:r>
            <a:endParaRPr lang="zh-CN" altLang="en-US" sz="2000">
              <a:solidFill>
                <a:schemeClr val="tx1"/>
              </a:solidFill>
              <a:latin typeface="Arial" panose="020B0604020202020204" pitchFamily="34" charset="0"/>
              <a:ea typeface="楷体" panose="02010609060101010101" pitchFamily="49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65188" y="4476750"/>
            <a:ext cx="1219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rgbClr val="0070C0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if </a:t>
            </a: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(z &gt;0)</a:t>
            </a:r>
            <a:endParaRPr lang="zh-CN" altLang="en-US" sz="2000">
              <a:solidFill>
                <a:schemeClr val="tx1"/>
              </a:solidFill>
              <a:latin typeface="Arial" panose="020B0604020202020204" pitchFamily="34" charset="0"/>
              <a:ea typeface="楷体" panose="02010609060101010101" pitchFamily="49" charset="-122"/>
            </a:endParaRPr>
          </a:p>
        </p:txBody>
      </p: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1246188" y="4781550"/>
            <a:ext cx="45370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printf(“The sum is positive: %d”, z);</a:t>
            </a:r>
            <a:endParaRPr lang="zh-CN" altLang="en-US" sz="1400">
              <a:solidFill>
                <a:schemeClr val="tx1"/>
              </a:solidFill>
              <a:latin typeface="Arial" panose="020B0604020202020204" pitchFamily="34" charset="0"/>
              <a:ea typeface="楷体" panose="02010609060101010101" pitchFamily="49" charset="-122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865188" y="5086350"/>
            <a:ext cx="1219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rgbClr val="0070C0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else</a:t>
            </a:r>
            <a:endParaRPr lang="zh-CN" altLang="en-US" sz="2000">
              <a:solidFill>
                <a:srgbClr val="0070C0"/>
              </a:solidFill>
              <a:latin typeface="Arial" panose="020B0604020202020204" pitchFamily="34" charset="0"/>
              <a:ea typeface="楷体" panose="02010609060101010101" pitchFamily="49" charset="-122"/>
            </a:endParaRPr>
          </a:p>
        </p:txBody>
      </p: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1246188" y="5295900"/>
            <a:ext cx="509428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printf(“The sum is non-positive: %d”, z);</a:t>
            </a:r>
            <a:endParaRPr lang="zh-CN" altLang="en-US" sz="1400">
              <a:solidFill>
                <a:schemeClr val="tx1"/>
              </a:solidFill>
              <a:latin typeface="Arial" panose="020B0604020202020204" pitchFamily="34" charset="0"/>
              <a:ea typeface="楷体" panose="02010609060101010101" pitchFamily="49" charset="-122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304800" y="914400"/>
            <a:ext cx="24384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rgbClr val="0070C0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#include </a:t>
            </a: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&lt;stdio.h&gt;</a:t>
            </a:r>
            <a:endParaRPr lang="zh-CN" altLang="en-US" sz="2000">
              <a:solidFill>
                <a:schemeClr val="tx1"/>
              </a:solidFill>
              <a:latin typeface="Arial" panose="020B0604020202020204" pitchFamily="34" charset="0"/>
              <a:ea typeface="楷体" panose="02010609060101010101" pitchFamily="49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65188" y="3105150"/>
            <a:ext cx="1371600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2000" dirty="0" err="1">
                <a:solidFill>
                  <a:srgbClr val="0070C0"/>
                </a:solidFill>
                <a:latin typeface="+mn-lt"/>
                <a:ea typeface="楷体" pitchFamily="49" charset="-122"/>
              </a:rPr>
              <a:t>int</a:t>
            </a:r>
            <a:r>
              <a:rPr lang="en-US" altLang="zh-CN" sz="2000" dirty="0">
                <a:solidFill>
                  <a:srgbClr val="0070C0"/>
                </a:solidFill>
                <a:latin typeface="+mn-lt"/>
                <a:ea typeface="楷体" pitchFamily="49" charset="-122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+mn-lt"/>
                <a:ea typeface="楷体" pitchFamily="49" charset="-122"/>
              </a:rPr>
              <a:t>x, y, z;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4800" y="2549525"/>
            <a:ext cx="1371600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2000" dirty="0">
                <a:solidFill>
                  <a:srgbClr val="0070C0"/>
                </a:solidFill>
                <a:latin typeface="+mn-lt"/>
                <a:ea typeface="楷体" pitchFamily="49" charset="-122"/>
              </a:rPr>
              <a:t>main </a:t>
            </a:r>
            <a:r>
              <a:rPr lang="en-US" altLang="zh-CN" sz="2000" dirty="0">
                <a:solidFill>
                  <a:schemeClr val="tx1"/>
                </a:solidFill>
                <a:latin typeface="+mn-lt"/>
                <a:ea typeface="楷体" pitchFamily="49" charset="-122"/>
              </a:rPr>
              <a:t>()</a:t>
            </a:r>
          </a:p>
          <a:p>
            <a:pPr eaLnBrk="1" hangingPunct="1">
              <a:defRPr/>
            </a:pPr>
            <a:r>
              <a:rPr lang="en-US" altLang="zh-CN" sz="2000" dirty="0">
                <a:solidFill>
                  <a:schemeClr val="tx1"/>
                </a:solidFill>
                <a:latin typeface="+mn-lt"/>
                <a:ea typeface="楷体" pitchFamily="49" charset="-122"/>
              </a:rPr>
              <a:t>{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457200" y="5543550"/>
            <a:ext cx="381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}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381000" y="1371600"/>
            <a:ext cx="30480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int Add(int i1, int i2)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{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       return (i1+i2);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</a:rPr>
              <a:t>}</a:t>
            </a:r>
            <a:endParaRPr lang="zh-CN" altLang="en-US" sz="2000">
              <a:solidFill>
                <a:schemeClr val="tx1"/>
              </a:solidFill>
              <a:latin typeface="Arial" panose="020B0604020202020204" pitchFamily="34" charset="0"/>
              <a:ea typeface="楷体" panose="02010609060101010101" pitchFamily="49" charset="-122"/>
            </a:endParaRP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3505200" y="914400"/>
            <a:ext cx="1143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70C0"/>
                </a:solidFill>
              </a:rPr>
              <a:t>Chap2: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3505200" y="1290638"/>
            <a:ext cx="29718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70C0"/>
                </a:solidFill>
              </a:rPr>
              <a:t>Chap3: </a:t>
            </a:r>
            <a:r>
              <a:rPr lang="en-US" altLang="zh-CN">
                <a:solidFill>
                  <a:schemeClr val="tx1"/>
                </a:solidFill>
              </a:rPr>
              <a:t>Control flow</a:t>
            </a:r>
          </a:p>
        </p:txBody>
      </p: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3505200" y="1676400"/>
            <a:ext cx="2590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70C0"/>
                </a:solidFill>
              </a:rPr>
              <a:t>Chap4: </a:t>
            </a:r>
            <a:r>
              <a:rPr lang="en-US" altLang="zh-CN">
                <a:solidFill>
                  <a:schemeClr val="tx1"/>
                </a:solidFill>
              </a:rPr>
              <a:t>Functions</a:t>
            </a: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3505200" y="2057400"/>
            <a:ext cx="42672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70C0"/>
                </a:solidFill>
              </a:rPr>
              <a:t>Chap5: </a:t>
            </a:r>
            <a:r>
              <a:rPr lang="en-US" altLang="zh-CN">
                <a:solidFill>
                  <a:schemeClr val="tx1"/>
                </a:solidFill>
              </a:rPr>
              <a:t>Pointers and arrays </a:t>
            </a: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3505200" y="2449513"/>
            <a:ext cx="41148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70C0"/>
                </a:solidFill>
              </a:rPr>
              <a:t>Chap6: </a:t>
            </a:r>
            <a:r>
              <a:rPr lang="en-US" altLang="zh-CN">
                <a:solidFill>
                  <a:schemeClr val="tx1"/>
                </a:solidFill>
              </a:rPr>
              <a:t>User-defined types</a:t>
            </a: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3505200" y="2819400"/>
            <a:ext cx="4114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70C0"/>
                </a:solidFill>
              </a:rPr>
              <a:t>Chap7: </a:t>
            </a:r>
            <a:r>
              <a:rPr lang="en-US" altLang="zh-CN">
                <a:solidFill>
                  <a:schemeClr val="tx1"/>
                </a:solidFill>
              </a:rPr>
              <a:t>Input and output</a:t>
            </a:r>
          </a:p>
        </p:txBody>
      </p:sp>
      <p:sp>
        <p:nvSpPr>
          <p:cNvPr id="24" name="椭圆 23"/>
          <p:cNvSpPr>
            <a:spLocks noChangeArrowheads="1"/>
          </p:cNvSpPr>
          <p:nvPr/>
        </p:nvSpPr>
        <p:spPr bwMode="auto">
          <a:xfrm>
            <a:off x="882650" y="3159125"/>
            <a:ext cx="457200" cy="323850"/>
          </a:xfrm>
          <a:prstGeom prst="ellipse">
            <a:avLst/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6" name="椭圆 25"/>
          <p:cNvSpPr>
            <a:spLocks noChangeArrowheads="1"/>
          </p:cNvSpPr>
          <p:nvPr/>
        </p:nvSpPr>
        <p:spPr bwMode="auto">
          <a:xfrm>
            <a:off x="1022350" y="3825875"/>
            <a:ext cx="457200" cy="323850"/>
          </a:xfrm>
          <a:prstGeom prst="ellipse">
            <a:avLst/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7" name="椭圆 26"/>
          <p:cNvSpPr>
            <a:spLocks noChangeArrowheads="1"/>
          </p:cNvSpPr>
          <p:nvPr/>
        </p:nvSpPr>
        <p:spPr bwMode="auto">
          <a:xfrm>
            <a:off x="1404938" y="4149725"/>
            <a:ext cx="457200" cy="323850"/>
          </a:xfrm>
          <a:prstGeom prst="ellipse">
            <a:avLst/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8" name="矩形 27"/>
          <p:cNvSpPr>
            <a:spLocks noChangeArrowheads="1"/>
          </p:cNvSpPr>
          <p:nvPr/>
        </p:nvSpPr>
        <p:spPr bwMode="auto">
          <a:xfrm>
            <a:off x="4572000" y="914400"/>
            <a:ext cx="14589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0000"/>
                </a:solidFill>
              </a:rPr>
              <a:t>Data type</a:t>
            </a: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29" name="矩形 28"/>
          <p:cNvSpPr>
            <a:spLocks noChangeArrowheads="1"/>
          </p:cNvSpPr>
          <p:nvPr/>
        </p:nvSpPr>
        <p:spPr bwMode="auto">
          <a:xfrm>
            <a:off x="5802313" y="914400"/>
            <a:ext cx="1603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0000"/>
                </a:solidFill>
              </a:rPr>
              <a:t>, operators</a:t>
            </a: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30" name="矩形 29"/>
          <p:cNvSpPr>
            <a:spLocks noChangeArrowheads="1"/>
          </p:cNvSpPr>
          <p:nvPr/>
        </p:nvSpPr>
        <p:spPr bwMode="auto">
          <a:xfrm>
            <a:off x="7185025" y="909638"/>
            <a:ext cx="18383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0000"/>
                </a:solidFill>
              </a:rPr>
              <a:t>, expressions</a:t>
            </a: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31" name="椭圆 30"/>
          <p:cNvSpPr>
            <a:spLocks noChangeArrowheads="1"/>
          </p:cNvSpPr>
          <p:nvPr/>
        </p:nvSpPr>
        <p:spPr bwMode="auto">
          <a:xfrm>
            <a:off x="1295400" y="4784725"/>
            <a:ext cx="838200" cy="431800"/>
          </a:xfrm>
          <a:prstGeom prst="ellipse">
            <a:avLst/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2" name="椭圆 31"/>
          <p:cNvSpPr>
            <a:spLocks noChangeArrowheads="1"/>
          </p:cNvSpPr>
          <p:nvPr/>
        </p:nvSpPr>
        <p:spPr bwMode="auto">
          <a:xfrm>
            <a:off x="1295400" y="5318125"/>
            <a:ext cx="838200" cy="431800"/>
          </a:xfrm>
          <a:prstGeom prst="ellipse">
            <a:avLst/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3" name="TextBox 32"/>
          <p:cNvSpPr txBox="1">
            <a:spLocks noChangeArrowheads="1"/>
          </p:cNvSpPr>
          <p:nvPr/>
        </p:nvSpPr>
        <p:spPr bwMode="auto">
          <a:xfrm>
            <a:off x="6477000" y="4872038"/>
            <a:ext cx="2514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chemeClr val="tx1"/>
                </a:solidFill>
              </a:rPr>
              <a:t>Library functions</a:t>
            </a:r>
          </a:p>
        </p:txBody>
      </p:sp>
      <p:sp useBgFill="1">
        <p:nvSpPr>
          <p:cNvPr id="17" name="TextBox 16"/>
          <p:cNvSpPr txBox="1"/>
          <p:nvPr/>
        </p:nvSpPr>
        <p:spPr>
          <a:xfrm>
            <a:off x="914400" y="4095750"/>
            <a:ext cx="1828800" cy="40005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2000" dirty="0">
                <a:solidFill>
                  <a:schemeClr val="tx1"/>
                </a:solidFill>
                <a:latin typeface="+mn-lt"/>
                <a:ea typeface="楷体" pitchFamily="49" charset="-122"/>
              </a:rPr>
              <a:t>z = Add(x, y);  </a:t>
            </a:r>
          </a:p>
        </p:txBody>
      </p:sp>
      <p:sp>
        <p:nvSpPr>
          <p:cNvPr id="34" name="TextBox 33"/>
          <p:cNvSpPr txBox="1">
            <a:spLocks noChangeArrowheads="1"/>
          </p:cNvSpPr>
          <p:nvPr/>
        </p:nvSpPr>
        <p:spPr bwMode="auto">
          <a:xfrm>
            <a:off x="5715000" y="4114800"/>
            <a:ext cx="3352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chemeClr val="tx1"/>
                </a:solidFill>
              </a:rPr>
              <a:t>User-defined functions</a:t>
            </a:r>
          </a:p>
        </p:txBody>
      </p:sp>
      <p:sp>
        <p:nvSpPr>
          <p:cNvPr id="35" name="TextBox 34"/>
          <p:cNvSpPr txBox="1">
            <a:spLocks noChangeArrowheads="1"/>
          </p:cNvSpPr>
          <p:nvPr/>
        </p:nvSpPr>
        <p:spPr bwMode="auto">
          <a:xfrm>
            <a:off x="762000" y="5715000"/>
            <a:ext cx="80772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chemeClr val="tx1"/>
                </a:solidFill>
              </a:rPr>
              <a:t>Main function: a stand alone program </a:t>
            </a:r>
            <a:r>
              <a:rPr lang="en-US" altLang="zh-CN">
                <a:solidFill>
                  <a:srgbClr val="FF0000"/>
                </a:solidFill>
              </a:rPr>
              <a:t>has and only has </a:t>
            </a:r>
            <a:r>
              <a:rPr lang="en-US" altLang="zh-CN" i="1">
                <a:solidFill>
                  <a:srgbClr val="FF0000"/>
                </a:solidFill>
              </a:rPr>
              <a:t>ONE </a:t>
            </a:r>
            <a:r>
              <a:rPr lang="en-US" altLang="zh-CN">
                <a:solidFill>
                  <a:srgbClr val="FF0000"/>
                </a:solidFill>
              </a:rPr>
              <a:t>main </a:t>
            </a:r>
            <a:r>
              <a:rPr lang="en-US" altLang="zh-CN">
                <a:solidFill>
                  <a:schemeClr val="tx1"/>
                </a:solidFill>
              </a:rPr>
              <a:t>function.</a:t>
            </a:r>
            <a:r>
              <a:rPr lang="en-US" altLang="zh-CN">
                <a:solidFill>
                  <a:srgbClr val="FF0000"/>
                </a:solidFill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8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8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3" grpId="0"/>
      <p:bldP spid="14" grpId="0"/>
      <p:bldP spid="15" grpId="0"/>
      <p:bldP spid="16" grpId="0"/>
      <p:bldP spid="19" grpId="0"/>
      <p:bldP spid="20" grpId="0"/>
      <p:bldP spid="21" grpId="0"/>
      <p:bldP spid="22" grpId="0"/>
      <p:bldP spid="23" grpId="0"/>
      <p:bldP spid="24" grpId="0" animBg="1"/>
      <p:bldP spid="26" grpId="0" animBg="1"/>
      <p:bldP spid="27" grpId="0" animBg="1"/>
      <p:bldP spid="28" grpId="0"/>
      <p:bldP spid="29" grpId="0"/>
      <p:bldP spid="30" grpId="0"/>
      <p:bldP spid="31" grpId="0" animBg="1"/>
      <p:bldP spid="32" grpId="0" animBg="1"/>
      <p:bldP spid="33" grpId="0"/>
      <p:bldP spid="17" grpId="0" animBg="1"/>
      <p:bldP spid="34" grpId="0"/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Program structure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 program consists of one or more </a:t>
            </a:r>
            <a:r>
              <a:rPr lang="en-US" altLang="zh-CN" i="1" dirty="0"/>
              <a:t>functions</a:t>
            </a:r>
            <a:r>
              <a:rPr lang="en-US" altLang="zh-CN" dirty="0"/>
              <a:t>, one of which must be the main function </a:t>
            </a:r>
            <a:r>
              <a:rPr lang="en-US" altLang="zh-CN" i="1" dirty="0"/>
              <a:t>main()</a:t>
            </a:r>
          </a:p>
          <a:p>
            <a:pPr marL="0" indent="0">
              <a:buNone/>
            </a:pPr>
            <a:endParaRPr lang="en-US" altLang="zh-CN" i="1" dirty="0"/>
          </a:p>
          <a:p>
            <a:pPr marL="0" indent="0">
              <a:buNone/>
            </a:pPr>
            <a:r>
              <a:rPr lang="en-US" altLang="zh-CN" i="1" dirty="0"/>
              <a:t>#include &lt;</a:t>
            </a:r>
            <a:r>
              <a:rPr lang="en-US" altLang="zh-CN" i="1" dirty="0" err="1"/>
              <a:t>stdio.h</a:t>
            </a:r>
            <a:r>
              <a:rPr lang="en-US" altLang="zh-CN" i="1" dirty="0"/>
              <a:t>&gt;			------ file header</a:t>
            </a:r>
          </a:p>
          <a:p>
            <a:pPr marL="0" indent="0">
              <a:buNone/>
            </a:pPr>
            <a:r>
              <a:rPr lang="en-US" altLang="zh-CN" i="1" dirty="0" err="1"/>
              <a:t>int</a:t>
            </a:r>
            <a:r>
              <a:rPr lang="en-US" altLang="zh-CN" i="1" dirty="0"/>
              <a:t> </a:t>
            </a:r>
            <a:r>
              <a:rPr lang="en-US" altLang="zh-CN" i="1" dirty="0">
                <a:solidFill>
                  <a:srgbClr val="FF0000"/>
                </a:solidFill>
              </a:rPr>
              <a:t>main</a:t>
            </a:r>
            <a:r>
              <a:rPr lang="en-US" altLang="zh-CN" i="1" dirty="0"/>
              <a:t>(void)				------ function header</a:t>
            </a:r>
          </a:p>
          <a:p>
            <a:pPr marL="0" indent="0">
              <a:buNone/>
            </a:pPr>
            <a:r>
              <a:rPr lang="en-US" altLang="zh-CN" i="1" dirty="0"/>
              <a:t>{</a:t>
            </a:r>
          </a:p>
          <a:p>
            <a:pPr marL="0" indent="0">
              <a:buNone/>
            </a:pPr>
            <a:r>
              <a:rPr lang="en-US" altLang="zh-CN" i="1" dirty="0"/>
              <a:t>    </a:t>
            </a:r>
            <a:r>
              <a:rPr lang="en-US" altLang="zh-CN" i="1" dirty="0" err="1"/>
              <a:t>int</a:t>
            </a:r>
            <a:r>
              <a:rPr lang="en-US" altLang="zh-CN" i="1" dirty="0"/>
              <a:t> q;				------declaration statement</a:t>
            </a:r>
          </a:p>
          <a:p>
            <a:pPr marL="0" indent="0">
              <a:buNone/>
            </a:pPr>
            <a:r>
              <a:rPr lang="en-US" altLang="zh-CN" i="1" dirty="0"/>
              <a:t>    q=1;					------assignment statement</a:t>
            </a:r>
          </a:p>
          <a:p>
            <a:pPr marL="0" indent="0">
              <a:buNone/>
            </a:pPr>
            <a:r>
              <a:rPr lang="en-US" altLang="zh-CN" i="1" dirty="0"/>
              <a:t>    </a:t>
            </a:r>
            <a:r>
              <a:rPr lang="en-US" altLang="zh-CN" i="1" dirty="0" err="1"/>
              <a:t>printf</a:t>
            </a:r>
            <a:r>
              <a:rPr lang="en-US" altLang="zh-CN" i="1" dirty="0"/>
              <a:t>("%d is neat. \n", q);	------function call</a:t>
            </a:r>
          </a:p>
          <a:p>
            <a:pPr marL="0" indent="0">
              <a:buNone/>
            </a:pPr>
            <a:r>
              <a:rPr lang="en-US" altLang="zh-CN" i="1" dirty="0"/>
              <a:t>    return 0;				------function return</a:t>
            </a:r>
          </a:p>
          <a:p>
            <a:pPr marL="0" indent="0">
              <a:buNone/>
            </a:pPr>
            <a:r>
              <a:rPr lang="en-US" altLang="zh-CN" i="1" dirty="0"/>
              <a:t>}</a:t>
            </a:r>
          </a:p>
        </p:txBody>
      </p:sp>
      <p:sp>
        <p:nvSpPr>
          <p:cNvPr id="4" name="左大括号 11"/>
          <p:cNvSpPr>
            <a:spLocks/>
          </p:cNvSpPr>
          <p:nvPr/>
        </p:nvSpPr>
        <p:spPr bwMode="auto">
          <a:xfrm rot="10800000">
            <a:off x="7867721" y="3200400"/>
            <a:ext cx="971479" cy="2590800"/>
          </a:xfrm>
          <a:prstGeom prst="leftBrace">
            <a:avLst>
              <a:gd name="adj1" fmla="val 65339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010400" y="5791201"/>
            <a:ext cx="20393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Function body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0734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Main functions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43011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 typeface="Wingdings" panose="05000000000000000000" pitchFamily="2" charset="2"/>
              <a:buBlip>
                <a:blip r:embed="rId2"/>
              </a:buBlip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The main is a part of </a:t>
            </a:r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every</a:t>
            </a: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 C program. C permits different forms of main statement. Following forms are allowed.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Blip>
                <a:blip r:embed="rId2"/>
              </a:buBlip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No arguments, nor return value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		 main()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		 void main()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	     	 main(void)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 	     	 void main(void)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lvl="1">
              <a:lnSpc>
                <a:spcPct val="80000"/>
              </a:lnSpc>
              <a:buFont typeface="Wingdings" panose="05000000000000000000" pitchFamily="2" charset="2"/>
              <a:buBlip>
                <a:blip r:embed="rId2"/>
              </a:buBlip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No arguments, but returns an integer 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 	</a:t>
            </a:r>
            <a:r>
              <a:rPr lang="en-US" altLang="zh-CN" sz="2400">
                <a:solidFill>
                  <a:schemeClr val="tx1"/>
                </a:solidFill>
                <a:ea typeface="宋体" panose="02010600030101010101" pitchFamily="2" charset="-122"/>
              </a:rPr>
              <a:t>     	int main()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400">
                <a:solidFill>
                  <a:schemeClr val="tx1"/>
                </a:solidFill>
                <a:ea typeface="宋体" panose="02010600030101010101" pitchFamily="2" charset="-122"/>
              </a:rPr>
              <a:t>	     	int main(void)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 sz="2400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lvl="1">
              <a:lnSpc>
                <a:spcPct val="80000"/>
              </a:lnSpc>
              <a:buFont typeface="Wingdings" panose="05000000000000000000" pitchFamily="2" charset="2"/>
              <a:buBlip>
                <a:blip r:embed="rId2"/>
              </a:buBlip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Two arguments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tx1"/>
                </a:solidFill>
                <a:ea typeface="宋体" panose="02010600030101010101" pitchFamily="2" charset="-122"/>
              </a:rPr>
              <a:t>   	</a:t>
            </a:r>
            <a:r>
              <a:rPr lang="en-US" altLang="zh-CN" sz="2400">
                <a:solidFill>
                  <a:schemeClr val="tx1"/>
                </a:solidFill>
                <a:ea typeface="宋体" panose="02010600030101010101" pitchFamily="2" charset="-122"/>
              </a:rPr>
              <a:t>	int main (int argc, char *argv[])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>
              <a:solidFill>
                <a:schemeClr val="tx1"/>
              </a:solidFill>
              <a:ea typeface="宋体" panose="02010600030101010101" pitchFamily="2" charset="-122"/>
            </a:endParaRPr>
          </a:p>
          <a:p>
            <a:endParaRPr lang="zh-CN" altLang="en-US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31190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Developing cycle of C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2057400"/>
            <a:ext cx="8610600" cy="4572000"/>
          </a:xfrm>
        </p:spPr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Edit</a:t>
            </a:r>
          </a:p>
          <a:p>
            <a:pPr lvl="1"/>
            <a:r>
              <a:rPr lang="en-US" altLang="zh-CN">
                <a:ea typeface="宋体" panose="02010600030101010101" pitchFamily="2" charset="-122"/>
              </a:rPr>
              <a:t>Write readable texts and save as files named after ‘XX.c’. </a:t>
            </a:r>
          </a:p>
          <a:p>
            <a:pPr lvl="1"/>
            <a:endParaRPr lang="en-US" altLang="zh-CN">
              <a:ea typeface="宋体" panose="02010600030101010101" pitchFamily="2" charset="-122"/>
            </a:endParaRPr>
          </a:p>
          <a:p>
            <a:r>
              <a:rPr lang="en-US" altLang="zh-CN">
                <a:ea typeface="宋体" panose="02010600030101010101" pitchFamily="2" charset="-122"/>
              </a:rPr>
              <a:t>Compile</a:t>
            </a:r>
          </a:p>
          <a:p>
            <a:pPr lvl="1"/>
            <a:r>
              <a:rPr lang="en-US" altLang="zh-CN">
                <a:ea typeface="宋体" panose="02010600030101010101" pitchFamily="2" charset="-122"/>
              </a:rPr>
              <a:t>Convert to object files ‘.obj’ that are binaries (0101).</a:t>
            </a:r>
          </a:p>
          <a:p>
            <a:pPr lvl="1"/>
            <a:endParaRPr lang="en-US" altLang="zh-CN">
              <a:ea typeface="宋体" panose="02010600030101010101" pitchFamily="2" charset="-122"/>
            </a:endParaRPr>
          </a:p>
          <a:p>
            <a:r>
              <a:rPr lang="en-US" altLang="zh-CN">
                <a:ea typeface="宋体" panose="02010600030101010101" pitchFamily="2" charset="-122"/>
              </a:rPr>
              <a:t>Link</a:t>
            </a:r>
          </a:p>
          <a:p>
            <a:pPr lvl="1"/>
            <a:r>
              <a:rPr lang="en-US" altLang="zh-CN">
                <a:ea typeface="宋体" panose="02010600030101010101" pitchFamily="2" charset="-122"/>
              </a:rPr>
              <a:t>Link ‘obj’ files and library files together to an executable file (.exe). </a:t>
            </a:r>
          </a:p>
          <a:p>
            <a:pPr lvl="1"/>
            <a:endParaRPr lang="en-US" altLang="zh-CN">
              <a:ea typeface="宋体" panose="02010600030101010101" pitchFamily="2" charset="-122"/>
            </a:endParaRPr>
          </a:p>
          <a:p>
            <a:r>
              <a:rPr lang="en-US" altLang="zh-CN">
                <a:ea typeface="宋体" panose="02010600030101010101" pitchFamily="2" charset="-122"/>
              </a:rPr>
              <a:t>Execute (test)</a:t>
            </a:r>
          </a:p>
          <a:p>
            <a:pPr lvl="1"/>
            <a:r>
              <a:rPr lang="en-US" altLang="zh-CN">
                <a:ea typeface="宋体" panose="02010600030101010101" pitchFamily="2" charset="-122"/>
              </a:rPr>
              <a:t>Run the EXE file and debug (find and correct errors).</a:t>
            </a:r>
          </a:p>
          <a:p>
            <a:pPr>
              <a:buFont typeface="Wingdings" panose="05000000000000000000" pitchFamily="2" charset="2"/>
              <a:buNone/>
            </a:pP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22532" name="AutoShape 4"/>
          <p:cNvSpPr>
            <a:spLocks noChangeArrowheads="1"/>
          </p:cNvSpPr>
          <p:nvPr/>
        </p:nvSpPr>
        <p:spPr bwMode="auto">
          <a:xfrm>
            <a:off x="914400" y="1062038"/>
            <a:ext cx="1222375" cy="647700"/>
          </a:xfrm>
          <a:prstGeom prst="cube">
            <a:avLst>
              <a:gd name="adj" fmla="val 25000"/>
            </a:avLst>
          </a:prstGeom>
          <a:solidFill>
            <a:srgbClr val="FF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0099"/>
                </a:solidFill>
                <a:latin typeface="Verdana" panose="020B0604030504040204" pitchFamily="34" charset="0"/>
              </a:rPr>
              <a:t>Edit</a:t>
            </a:r>
            <a:endParaRPr lang="zh-CN" altLang="en-US">
              <a:solidFill>
                <a:srgbClr val="000099"/>
              </a:solidFill>
              <a:latin typeface="Verdana" panose="020B0604030504040204" pitchFamily="34" charset="0"/>
            </a:endParaRPr>
          </a:p>
        </p:txBody>
      </p:sp>
      <p:sp>
        <p:nvSpPr>
          <p:cNvPr id="5" name="AutoShape 5"/>
          <p:cNvSpPr>
            <a:spLocks noChangeArrowheads="1"/>
          </p:cNvSpPr>
          <p:nvPr/>
        </p:nvSpPr>
        <p:spPr bwMode="auto">
          <a:xfrm>
            <a:off x="2138363" y="1277938"/>
            <a:ext cx="792162" cy="215900"/>
          </a:xfrm>
          <a:custGeom>
            <a:avLst/>
            <a:gdLst>
              <a:gd name="T0" fmla="*/ 2147483646 w 21600"/>
              <a:gd name="T1" fmla="*/ 0 h 21600"/>
              <a:gd name="T2" fmla="*/ 0 w 21600"/>
              <a:gd name="T3" fmla="*/ 1077502115 h 21600"/>
              <a:gd name="T4" fmla="*/ 2147483646 w 21600"/>
              <a:gd name="T5" fmla="*/ 2147483646 h 21600"/>
              <a:gd name="T6" fmla="*/ 2147483646 w 21600"/>
              <a:gd name="T7" fmla="*/ 1077502115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2930525" y="1062038"/>
            <a:ext cx="1336675" cy="647700"/>
          </a:xfrm>
          <a:prstGeom prst="cube">
            <a:avLst>
              <a:gd name="adj" fmla="val 25000"/>
            </a:avLst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rgbClr val="000099"/>
                </a:solidFill>
                <a:latin typeface="Verdana" panose="020B0604030504040204" pitchFamily="34" charset="0"/>
              </a:rPr>
              <a:t>Compile</a:t>
            </a:r>
            <a:endParaRPr lang="zh-CN" altLang="en-US" sz="2000">
              <a:solidFill>
                <a:srgbClr val="000099"/>
              </a:solidFill>
              <a:latin typeface="Verdana" panose="020B0604030504040204" pitchFamily="34" charset="0"/>
            </a:endParaRP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4154488" y="1277938"/>
            <a:ext cx="792162" cy="215900"/>
          </a:xfrm>
          <a:custGeom>
            <a:avLst/>
            <a:gdLst>
              <a:gd name="T0" fmla="*/ 2147483646 w 21600"/>
              <a:gd name="T1" fmla="*/ 0 h 21600"/>
              <a:gd name="T2" fmla="*/ 0 w 21600"/>
              <a:gd name="T3" fmla="*/ 1077502115 h 21600"/>
              <a:gd name="T4" fmla="*/ 2147483646 w 21600"/>
              <a:gd name="T5" fmla="*/ 2147483646 h 21600"/>
              <a:gd name="T6" fmla="*/ 2147483646 w 21600"/>
              <a:gd name="T7" fmla="*/ 1077502115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AutoShape 8"/>
          <p:cNvSpPr>
            <a:spLocks noChangeArrowheads="1"/>
          </p:cNvSpPr>
          <p:nvPr/>
        </p:nvSpPr>
        <p:spPr bwMode="auto">
          <a:xfrm>
            <a:off x="4875213" y="990600"/>
            <a:ext cx="1222375" cy="647700"/>
          </a:xfrm>
          <a:prstGeom prst="cube">
            <a:avLst>
              <a:gd name="adj" fmla="val 25000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0099"/>
                </a:solidFill>
                <a:latin typeface="Verdana" panose="020B0604030504040204" pitchFamily="34" charset="0"/>
              </a:rPr>
              <a:t>Link</a:t>
            </a:r>
            <a:endParaRPr lang="zh-CN" altLang="en-US">
              <a:solidFill>
                <a:srgbClr val="000099"/>
              </a:solidFill>
              <a:latin typeface="Verdana" panose="020B0604030504040204" pitchFamily="34" charset="0"/>
            </a:endParaRPr>
          </a:p>
        </p:txBody>
      </p:sp>
      <p:sp>
        <p:nvSpPr>
          <p:cNvPr id="9" name="AutoShape 9"/>
          <p:cNvSpPr>
            <a:spLocks noChangeArrowheads="1"/>
          </p:cNvSpPr>
          <p:nvPr/>
        </p:nvSpPr>
        <p:spPr bwMode="auto">
          <a:xfrm>
            <a:off x="6099175" y="1206500"/>
            <a:ext cx="792163" cy="215900"/>
          </a:xfrm>
          <a:custGeom>
            <a:avLst/>
            <a:gdLst>
              <a:gd name="T0" fmla="*/ 2147483646 w 21600"/>
              <a:gd name="T1" fmla="*/ 0 h 21600"/>
              <a:gd name="T2" fmla="*/ 0 w 21600"/>
              <a:gd name="T3" fmla="*/ 1077502115 h 21600"/>
              <a:gd name="T4" fmla="*/ 2147483646 w 21600"/>
              <a:gd name="T5" fmla="*/ 2147483646 h 21600"/>
              <a:gd name="T6" fmla="*/ 2147483646 w 21600"/>
              <a:gd name="T7" fmla="*/ 1077502115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lnTo>
                  <a:pt x="16200" y="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lnTo>
                  <a:pt x="135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" name="AutoShape 10"/>
          <p:cNvSpPr>
            <a:spLocks noChangeArrowheads="1"/>
          </p:cNvSpPr>
          <p:nvPr/>
        </p:nvSpPr>
        <p:spPr bwMode="auto">
          <a:xfrm>
            <a:off x="6819900" y="990600"/>
            <a:ext cx="1222375" cy="647700"/>
          </a:xfrm>
          <a:prstGeom prst="cube">
            <a:avLst>
              <a:gd name="adj" fmla="val 25000"/>
            </a:avLst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0099"/>
                </a:solidFill>
                <a:latin typeface="Verdana" panose="020B0604030504040204" pitchFamily="34" charset="0"/>
              </a:rPr>
              <a:t>Execute</a:t>
            </a:r>
            <a:endParaRPr lang="zh-CN" altLang="en-US" sz="1800">
              <a:solidFill>
                <a:srgbClr val="000099"/>
              </a:solidFill>
              <a:latin typeface="Verdan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>
                <a:ea typeface="宋体" panose="02010600030101010101" pitchFamily="2" charset="-122"/>
              </a:rPr>
              <a:t>Using Integrated Development Interface (IDE)</a:t>
            </a:r>
            <a:endParaRPr lang="zh-CN" altLang="en-US" sz="2800"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Write and test ‘Hello world program’ using Visual C++</a:t>
            </a:r>
          </a:p>
          <a:p>
            <a:r>
              <a:rPr lang="en-US" altLang="zh-CN">
                <a:ea typeface="宋体" panose="02010600030101010101" pitchFamily="2" charset="-122"/>
              </a:rPr>
              <a:t>IDE Windows</a:t>
            </a:r>
          </a:p>
        </p:txBody>
      </p:sp>
      <p:grpSp>
        <p:nvGrpSpPr>
          <p:cNvPr id="4" name="组合 34"/>
          <p:cNvGrpSpPr>
            <a:grpSpLocks/>
          </p:cNvGrpSpPr>
          <p:nvPr/>
        </p:nvGrpSpPr>
        <p:grpSpPr bwMode="auto">
          <a:xfrm>
            <a:off x="228600" y="1417638"/>
            <a:ext cx="8555038" cy="5376862"/>
            <a:chOff x="228600" y="1417135"/>
            <a:chExt cx="8554299" cy="5377464"/>
          </a:xfrm>
        </p:grpSpPr>
        <p:pic>
          <p:nvPicPr>
            <p:cNvPr id="24581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5800" y="1828800"/>
              <a:ext cx="8097099" cy="49657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582" name="圆角矩形标注 26"/>
            <p:cNvSpPr>
              <a:spLocks noChangeArrowheads="1"/>
            </p:cNvSpPr>
            <p:nvPr/>
          </p:nvSpPr>
          <p:spPr bwMode="auto">
            <a:xfrm>
              <a:off x="4858418" y="1432468"/>
              <a:ext cx="1560769" cy="487865"/>
            </a:xfrm>
            <a:prstGeom prst="wedgeRoundRectCallout">
              <a:avLst>
                <a:gd name="adj1" fmla="val -84491"/>
                <a:gd name="adj2" fmla="val 69815"/>
                <a:gd name="adj3" fmla="val 16667"/>
              </a:avLst>
            </a:prstGeom>
            <a:noFill/>
            <a:ln w="25400">
              <a:solidFill>
                <a:srgbClr val="0033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25000"/>
                </a:lnSpc>
                <a:spcBef>
                  <a:spcPct val="50000"/>
                </a:spcBef>
                <a:buFontTx/>
                <a:buNone/>
              </a:pPr>
              <a:r>
                <a:rPr lang="en-US" altLang="zh-CN" sz="2000"/>
                <a:t>Caption bar</a:t>
              </a:r>
              <a:endParaRPr lang="zh-CN" altLang="en-US" sz="2000">
                <a:ea typeface="楷体" panose="02010609060101010101" pitchFamily="49" charset="-122"/>
              </a:endParaRPr>
            </a:p>
          </p:txBody>
        </p:sp>
        <p:sp>
          <p:nvSpPr>
            <p:cNvPr id="24583" name="圆角矩形标注 27"/>
            <p:cNvSpPr>
              <a:spLocks noChangeArrowheads="1"/>
            </p:cNvSpPr>
            <p:nvPr/>
          </p:nvSpPr>
          <p:spPr bwMode="auto">
            <a:xfrm>
              <a:off x="3352800" y="1417135"/>
              <a:ext cx="865804" cy="487865"/>
            </a:xfrm>
            <a:prstGeom prst="wedgeRoundRectCallout">
              <a:avLst>
                <a:gd name="adj1" fmla="val -89644"/>
                <a:gd name="adj2" fmla="val 124676"/>
                <a:gd name="adj3" fmla="val 16667"/>
              </a:avLst>
            </a:prstGeom>
            <a:noFill/>
            <a:ln w="25400">
              <a:solidFill>
                <a:srgbClr val="0033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25000"/>
                </a:lnSpc>
                <a:spcBef>
                  <a:spcPct val="50000"/>
                </a:spcBef>
                <a:buFontTx/>
                <a:buNone/>
              </a:pPr>
              <a:r>
                <a:rPr lang="en-US" altLang="zh-CN" sz="2000"/>
                <a:t>Menu</a:t>
              </a:r>
              <a:endParaRPr lang="zh-CN" altLang="en-US" sz="2000">
                <a:ea typeface="楷体" panose="02010609060101010101" pitchFamily="49" charset="-122"/>
              </a:endParaRPr>
            </a:p>
          </p:txBody>
        </p:sp>
        <p:sp>
          <p:nvSpPr>
            <p:cNvPr id="24584" name="圆角矩形标注 28"/>
            <p:cNvSpPr>
              <a:spLocks noChangeArrowheads="1"/>
            </p:cNvSpPr>
            <p:nvPr/>
          </p:nvSpPr>
          <p:spPr bwMode="auto">
            <a:xfrm>
              <a:off x="228600" y="2895600"/>
              <a:ext cx="2374804" cy="487865"/>
            </a:xfrm>
            <a:prstGeom prst="wedgeRoundRectCallout">
              <a:avLst>
                <a:gd name="adj1" fmla="val 981"/>
                <a:gd name="adj2" fmla="val 243532"/>
                <a:gd name="adj3" fmla="val 16667"/>
              </a:avLst>
            </a:prstGeom>
            <a:noFill/>
            <a:ln w="25400">
              <a:solidFill>
                <a:srgbClr val="0033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25000"/>
                </a:lnSpc>
                <a:spcBef>
                  <a:spcPct val="50000"/>
                </a:spcBef>
                <a:buFontTx/>
                <a:buNone/>
              </a:pPr>
              <a:r>
                <a:rPr lang="en-US" altLang="zh-CN" sz="2000">
                  <a:solidFill>
                    <a:srgbClr val="FF0000"/>
                  </a:solidFill>
                </a:rPr>
                <a:t>Workspace window</a:t>
              </a:r>
              <a:endParaRPr lang="zh-CN" altLang="en-US" sz="2000">
                <a:solidFill>
                  <a:srgbClr val="FF000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24585" name="圆角矩形标注 29"/>
            <p:cNvSpPr>
              <a:spLocks noChangeArrowheads="1"/>
            </p:cNvSpPr>
            <p:nvPr/>
          </p:nvSpPr>
          <p:spPr bwMode="auto">
            <a:xfrm>
              <a:off x="4495800" y="2971800"/>
              <a:ext cx="1952968" cy="487865"/>
            </a:xfrm>
            <a:prstGeom prst="wedgeRoundRectCallout">
              <a:avLst>
                <a:gd name="adj1" fmla="val 981"/>
                <a:gd name="adj2" fmla="val 243532"/>
                <a:gd name="adj3" fmla="val 16667"/>
              </a:avLst>
            </a:prstGeom>
            <a:noFill/>
            <a:ln w="25400">
              <a:solidFill>
                <a:srgbClr val="0033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25000"/>
                </a:lnSpc>
                <a:spcBef>
                  <a:spcPct val="50000"/>
                </a:spcBef>
                <a:buFontTx/>
                <a:buNone/>
              </a:pPr>
              <a:r>
                <a:rPr lang="en-US" altLang="zh-CN" sz="2000">
                  <a:solidFill>
                    <a:srgbClr val="FF0000"/>
                  </a:solidFill>
                </a:rPr>
                <a:t>Editing widnow</a:t>
              </a:r>
              <a:endParaRPr lang="zh-CN" altLang="en-US" sz="2000">
                <a:solidFill>
                  <a:srgbClr val="FF000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24586" name="圆角矩形标注 30"/>
            <p:cNvSpPr>
              <a:spLocks noChangeArrowheads="1"/>
            </p:cNvSpPr>
            <p:nvPr/>
          </p:nvSpPr>
          <p:spPr bwMode="auto">
            <a:xfrm>
              <a:off x="5943600" y="1904999"/>
              <a:ext cx="1600200" cy="527804"/>
            </a:xfrm>
            <a:prstGeom prst="wedgeRoundRectCallout">
              <a:avLst>
                <a:gd name="adj1" fmla="val -100315"/>
                <a:gd name="adj2" fmla="val 65514"/>
                <a:gd name="adj3" fmla="val 16667"/>
              </a:avLst>
            </a:prstGeom>
            <a:noFill/>
            <a:ln w="25400">
              <a:solidFill>
                <a:srgbClr val="0033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25000"/>
                </a:lnSpc>
                <a:spcBef>
                  <a:spcPct val="50000"/>
                </a:spcBef>
                <a:buFontTx/>
                <a:buNone/>
              </a:pPr>
              <a:r>
                <a:rPr lang="en-US" altLang="zh-CN" sz="2000"/>
                <a:t>Toolbars</a:t>
              </a:r>
              <a:endParaRPr lang="zh-CN" altLang="en-US" sz="2000">
                <a:ea typeface="楷体" panose="02010609060101010101" pitchFamily="49" charset="-122"/>
              </a:endParaRPr>
            </a:p>
          </p:txBody>
        </p:sp>
        <p:sp>
          <p:nvSpPr>
            <p:cNvPr id="24587" name="圆角矩形标注 31"/>
            <p:cNvSpPr>
              <a:spLocks noChangeArrowheads="1"/>
            </p:cNvSpPr>
            <p:nvPr/>
          </p:nvSpPr>
          <p:spPr bwMode="auto">
            <a:xfrm>
              <a:off x="5715000" y="5257800"/>
              <a:ext cx="1938262" cy="487865"/>
            </a:xfrm>
            <a:prstGeom prst="wedgeRoundRectCallout">
              <a:avLst>
                <a:gd name="adj1" fmla="val -45042"/>
                <a:gd name="adj2" fmla="val 42389"/>
                <a:gd name="adj3" fmla="val 16667"/>
              </a:avLst>
            </a:prstGeom>
            <a:noFill/>
            <a:ln w="25400">
              <a:solidFill>
                <a:srgbClr val="0033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25000"/>
                </a:lnSpc>
                <a:spcBef>
                  <a:spcPct val="50000"/>
                </a:spcBef>
                <a:buFontTx/>
                <a:buNone/>
              </a:pPr>
              <a:r>
                <a:rPr lang="en-US" altLang="zh-CN" sz="2000">
                  <a:solidFill>
                    <a:srgbClr val="FF0000"/>
                  </a:solidFill>
                </a:rPr>
                <a:t>Output window</a:t>
              </a:r>
              <a:endParaRPr lang="zh-CN" altLang="en-US" sz="2000">
                <a:solidFill>
                  <a:srgbClr val="FF0000"/>
                </a:solidFill>
                <a:ea typeface="楷体" panose="02010609060101010101" pitchFamily="49" charset="-122"/>
              </a:endParaRPr>
            </a:p>
          </p:txBody>
        </p:sp>
        <p:sp>
          <p:nvSpPr>
            <p:cNvPr id="24588" name="圆角矩形标注 33"/>
            <p:cNvSpPr>
              <a:spLocks noChangeArrowheads="1"/>
            </p:cNvSpPr>
            <p:nvPr/>
          </p:nvSpPr>
          <p:spPr bwMode="auto">
            <a:xfrm>
              <a:off x="1828800" y="6115969"/>
              <a:ext cx="1600200" cy="487865"/>
            </a:xfrm>
            <a:prstGeom prst="wedgeRoundRectCallout">
              <a:avLst>
                <a:gd name="adj1" fmla="val -100315"/>
                <a:gd name="adj2" fmla="val 65514"/>
                <a:gd name="adj3" fmla="val 16667"/>
              </a:avLst>
            </a:prstGeom>
            <a:noFill/>
            <a:ln w="25400">
              <a:solidFill>
                <a:srgbClr val="0033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lnSpc>
                  <a:spcPct val="125000"/>
                </a:lnSpc>
                <a:spcBef>
                  <a:spcPct val="50000"/>
                </a:spcBef>
                <a:buFontTx/>
                <a:buNone/>
              </a:pPr>
              <a:r>
                <a:rPr lang="en-US" altLang="zh-CN" sz="2000"/>
                <a:t>Status bar</a:t>
              </a:r>
              <a:endParaRPr lang="zh-CN" altLang="en-US" sz="2000">
                <a:ea typeface="楷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Workspace and projects in VC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52400" y="3640138"/>
            <a:ext cx="14478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latin typeface="Arial" panose="020B0604020202020204" pitchFamily="34" charset="0"/>
              </a:rPr>
              <a:t>A stand alone program</a:t>
            </a:r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6628" name="TextBox 7"/>
          <p:cNvSpPr txBox="1">
            <a:spLocks noChangeArrowheads="1"/>
          </p:cNvSpPr>
          <p:nvPr/>
        </p:nvSpPr>
        <p:spPr bwMode="auto">
          <a:xfrm>
            <a:off x="1651000" y="3446463"/>
            <a:ext cx="24161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latin typeface="Arial" panose="020B0604020202020204" pitchFamily="34" charset="0"/>
              </a:rPr>
              <a:t>main()</a:t>
            </a:r>
            <a:r>
              <a:rPr lang="zh-CN" altLang="en-US">
                <a:latin typeface="Arial" panose="020B0604020202020204" pitchFamily="34" charset="0"/>
              </a:rPr>
              <a:t> </a:t>
            </a:r>
            <a:r>
              <a:rPr lang="en-US" altLang="zh-CN">
                <a:latin typeface="Arial" panose="020B0604020202020204" pitchFamily="34" charset="0"/>
              </a:rPr>
              <a:t>function</a:t>
            </a:r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6629" name="TextBox 8"/>
          <p:cNvSpPr txBox="1">
            <a:spLocks noChangeArrowheads="1"/>
          </p:cNvSpPr>
          <p:nvPr/>
        </p:nvSpPr>
        <p:spPr bwMode="auto">
          <a:xfrm>
            <a:off x="1508125" y="3879850"/>
            <a:ext cx="2519363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latin typeface="Arial" panose="020B0604020202020204" pitchFamily="34" charset="0"/>
              </a:rPr>
              <a:t>User-defined functions</a:t>
            </a:r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6630" name="TextBox 9"/>
          <p:cNvSpPr txBox="1">
            <a:spLocks noChangeArrowheads="1"/>
          </p:cNvSpPr>
          <p:nvPr/>
        </p:nvSpPr>
        <p:spPr bwMode="auto">
          <a:xfrm>
            <a:off x="1498600" y="4759325"/>
            <a:ext cx="2873375" cy="461963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latin typeface="Arial" panose="020B0604020202020204" pitchFamily="34" charset="0"/>
              </a:rPr>
              <a:t>Library functions</a:t>
            </a:r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左大括号 7"/>
          <p:cNvSpPr>
            <a:spLocks/>
          </p:cNvSpPr>
          <p:nvPr/>
        </p:nvSpPr>
        <p:spPr bwMode="auto">
          <a:xfrm>
            <a:off x="1219200" y="3662363"/>
            <a:ext cx="333375" cy="1330325"/>
          </a:xfrm>
          <a:prstGeom prst="leftBrace">
            <a:avLst>
              <a:gd name="adj1" fmla="val 8313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508125" y="2986088"/>
            <a:ext cx="230346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</a:rPr>
              <a:t>Project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0" name="矩形 9"/>
          <p:cNvSpPr>
            <a:spLocks noChangeArrowheads="1"/>
          </p:cNvSpPr>
          <p:nvPr/>
        </p:nvSpPr>
        <p:spPr bwMode="auto">
          <a:xfrm>
            <a:off x="1579563" y="3014663"/>
            <a:ext cx="2792412" cy="1597025"/>
          </a:xfrm>
          <a:prstGeom prst="rect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4371975" y="3159125"/>
            <a:ext cx="808038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6600">
                <a:latin typeface="Arial" panose="020B0604020202020204" pitchFamily="34" charset="0"/>
              </a:rPr>
              <a:t>…</a:t>
            </a:r>
            <a:endParaRPr lang="zh-CN" altLang="en-US" sz="6600">
              <a:latin typeface="Arial" panose="020B0604020202020204" pitchFamily="34" charset="0"/>
            </a:endParaRPr>
          </a:p>
        </p:txBody>
      </p:sp>
      <p:sp>
        <p:nvSpPr>
          <p:cNvPr id="12" name="左大括号 11"/>
          <p:cNvSpPr>
            <a:spLocks/>
          </p:cNvSpPr>
          <p:nvPr/>
        </p:nvSpPr>
        <p:spPr bwMode="auto">
          <a:xfrm rot="5400000">
            <a:off x="4044156" y="-1072356"/>
            <a:ext cx="1549400" cy="7199312"/>
          </a:xfrm>
          <a:prstGeom prst="leftBrace">
            <a:avLst>
              <a:gd name="adj1" fmla="val 8325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2895600" y="990600"/>
            <a:ext cx="4862513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FF0000"/>
                </a:solidFill>
                <a:latin typeface="Arial" panose="020B0604020202020204" pitchFamily="34" charset="0"/>
              </a:rPr>
              <a:t>Workspace (Collection of related projects)</a:t>
            </a:r>
            <a:endParaRPr lang="zh-CN" altLang="en-US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grpSp>
        <p:nvGrpSpPr>
          <p:cNvPr id="3" name="组合 13"/>
          <p:cNvGrpSpPr>
            <a:grpSpLocks/>
          </p:cNvGrpSpPr>
          <p:nvPr/>
        </p:nvGrpSpPr>
        <p:grpSpPr bwMode="auto">
          <a:xfrm>
            <a:off x="5410200" y="2986088"/>
            <a:ext cx="2863850" cy="1625600"/>
            <a:chOff x="6096000" y="4241800"/>
            <a:chExt cx="2863850" cy="1625600"/>
          </a:xfrm>
        </p:grpSpPr>
        <p:sp>
          <p:nvSpPr>
            <p:cNvPr id="26638" name="TextBox 7"/>
            <p:cNvSpPr txBox="1">
              <a:spLocks noChangeArrowheads="1"/>
            </p:cNvSpPr>
            <p:nvPr/>
          </p:nvSpPr>
          <p:spPr bwMode="auto">
            <a:xfrm>
              <a:off x="6238874" y="4702175"/>
              <a:ext cx="241617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>
                  <a:latin typeface="Arial" panose="020B0604020202020204" pitchFamily="34" charset="0"/>
                </a:rPr>
                <a:t>main()</a:t>
              </a:r>
              <a:r>
                <a:rPr lang="zh-CN" altLang="en-US">
                  <a:latin typeface="Arial" panose="020B0604020202020204" pitchFamily="34" charset="0"/>
                </a:rPr>
                <a:t> </a:t>
              </a:r>
              <a:r>
                <a:rPr lang="en-US" altLang="zh-CN">
                  <a:latin typeface="Arial" panose="020B0604020202020204" pitchFamily="34" charset="0"/>
                </a:rPr>
                <a:t>function</a:t>
              </a:r>
              <a:endParaRPr lang="zh-CN" altLang="en-US">
                <a:latin typeface="Arial" panose="020B0604020202020204" pitchFamily="34" charset="0"/>
              </a:endParaRPr>
            </a:p>
          </p:txBody>
        </p:sp>
        <p:sp>
          <p:nvSpPr>
            <p:cNvPr id="26639" name="TextBox 15"/>
            <p:cNvSpPr txBox="1">
              <a:spLocks noChangeArrowheads="1"/>
            </p:cNvSpPr>
            <p:nvPr/>
          </p:nvSpPr>
          <p:spPr bwMode="auto">
            <a:xfrm>
              <a:off x="6096000" y="4241800"/>
              <a:ext cx="2303462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>
                  <a:solidFill>
                    <a:srgbClr val="FF0000"/>
                  </a:solidFill>
                  <a:latin typeface="Arial" panose="020B0604020202020204" pitchFamily="34" charset="0"/>
                </a:rPr>
                <a:t>Project</a:t>
              </a:r>
              <a:endParaRPr lang="zh-CN" altLang="en-US">
                <a:solidFill>
                  <a:srgbClr val="FF0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640" name="矩形 16"/>
            <p:cNvSpPr>
              <a:spLocks noChangeArrowheads="1"/>
            </p:cNvSpPr>
            <p:nvPr/>
          </p:nvSpPr>
          <p:spPr bwMode="auto">
            <a:xfrm>
              <a:off x="6167437" y="4270375"/>
              <a:ext cx="2792413" cy="1597025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400">
                <a:latin typeface="Arial" panose="020B0604020202020204" pitchFamily="34" charset="0"/>
              </a:endParaRPr>
            </a:p>
          </p:txBody>
        </p:sp>
        <p:sp>
          <p:nvSpPr>
            <p:cNvPr id="26641" name="TextBox 8"/>
            <p:cNvSpPr txBox="1">
              <a:spLocks noChangeArrowheads="1"/>
            </p:cNvSpPr>
            <p:nvPr/>
          </p:nvSpPr>
          <p:spPr bwMode="auto">
            <a:xfrm>
              <a:off x="6324600" y="5029200"/>
              <a:ext cx="2519362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>
                  <a:latin typeface="Arial" panose="020B0604020202020204" pitchFamily="34" charset="0"/>
                </a:rPr>
                <a:t>User-defined functions</a:t>
              </a:r>
              <a:endParaRPr lang="zh-CN" altLang="en-US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animBg="1"/>
      <p:bldP spid="9" grpId="0"/>
      <p:bldP spid="10" grpId="0" animBg="1"/>
      <p:bldP spid="11" grpId="0"/>
      <p:bldP spid="12" grpId="0" animBg="1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About the course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6147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ea typeface="宋体" panose="02010600030101010101" pitchFamily="2" charset="-122"/>
              </a:rPr>
              <a:t>Instructor: Xin Fan, </a:t>
            </a:r>
            <a:r>
              <a:rPr lang="en-US" altLang="zh-CN" dirty="0">
                <a:ea typeface="宋体" panose="02010600030101010101" pitchFamily="2" charset="-122"/>
                <a:hlinkClick r:id="rId3"/>
              </a:rPr>
              <a:t>xin.fan@ieee.org</a:t>
            </a:r>
            <a:r>
              <a:rPr lang="en-US" altLang="zh-CN" dirty="0">
                <a:ea typeface="宋体" panose="02010600030101010101" pitchFamily="2" charset="-122"/>
              </a:rPr>
              <a:t> QQ: 1323576160</a:t>
            </a:r>
          </a:p>
          <a:p>
            <a:r>
              <a:rPr lang="en-US" altLang="zh-CN" dirty="0">
                <a:ea typeface="宋体" panose="02010600030101010101" pitchFamily="2" charset="-122"/>
              </a:rPr>
              <a:t>Teaching assistants (TAs): </a:t>
            </a:r>
          </a:p>
          <a:p>
            <a:pPr>
              <a:buNone/>
            </a:pPr>
            <a:r>
              <a:rPr lang="en-US" altLang="zh-CN" dirty="0">
                <a:ea typeface="宋体" panose="02010600030101010101" pitchFamily="2" charset="-122"/>
              </a:rPr>
              <a:t>	 </a:t>
            </a:r>
            <a:r>
              <a:rPr lang="en-US" altLang="zh-CN" dirty="0" err="1">
                <a:ea typeface="宋体" panose="02010600030101010101" pitchFamily="2" charset="-122"/>
              </a:rPr>
              <a:t>Zhuoxiao</a:t>
            </a:r>
            <a:r>
              <a:rPr lang="en-US" altLang="zh-CN" dirty="0">
                <a:ea typeface="宋体" panose="02010600030101010101" pitchFamily="2" charset="-122"/>
              </a:rPr>
              <a:t> Li (</a:t>
            </a:r>
            <a:r>
              <a:rPr lang="zh-CN" altLang="en-US" dirty="0">
                <a:ea typeface="宋体" panose="02010600030101010101" pitchFamily="2" charset="-122"/>
              </a:rPr>
              <a:t>李卓宵</a:t>
            </a:r>
            <a:r>
              <a:rPr lang="en-US" altLang="zh-CN" dirty="0">
                <a:ea typeface="宋体" panose="02010600030101010101" pitchFamily="2" charset="-122"/>
              </a:rPr>
              <a:t>), 848468694</a:t>
            </a:r>
          </a:p>
          <a:p>
            <a:pPr>
              <a:buNone/>
            </a:pPr>
            <a:r>
              <a:rPr lang="en-US" altLang="zh-CN" dirty="0">
                <a:ea typeface="宋体" panose="02010600030101010101" pitchFamily="2" charset="-122"/>
              </a:rPr>
              <a:t>	</a:t>
            </a:r>
            <a:r>
              <a:rPr lang="en-US" altLang="zh-CN" dirty="0" err="1">
                <a:ea typeface="宋体" panose="02010600030101010101" pitchFamily="2" charset="-122"/>
              </a:rPr>
              <a:t>Xinyu</a:t>
            </a:r>
            <a:r>
              <a:rPr lang="en-US" altLang="zh-CN" dirty="0">
                <a:ea typeface="宋体" panose="02010600030101010101" pitchFamily="2" charset="-122"/>
              </a:rPr>
              <a:t> Chen (</a:t>
            </a:r>
            <a:r>
              <a:rPr lang="zh-CN" altLang="en-US" dirty="0">
                <a:ea typeface="宋体" panose="02010600030101010101" pitchFamily="2" charset="-122"/>
              </a:rPr>
              <a:t>陈馨雨</a:t>
            </a:r>
            <a:r>
              <a:rPr lang="en-US" altLang="zh-CN" dirty="0">
                <a:ea typeface="宋体" panose="02010600030101010101" pitchFamily="2" charset="-122"/>
              </a:rPr>
              <a:t>), 724028898</a:t>
            </a:r>
          </a:p>
          <a:p>
            <a:pPr>
              <a:buNone/>
            </a:pPr>
            <a:r>
              <a:rPr lang="en-US" altLang="zh-CN" dirty="0">
                <a:ea typeface="宋体" panose="02010600030101010101" pitchFamily="2" charset="-122"/>
              </a:rPr>
              <a:t>	</a:t>
            </a:r>
            <a:r>
              <a:rPr lang="en-US" altLang="zh-CN" dirty="0" err="1">
                <a:ea typeface="宋体" panose="02010600030101010101" pitchFamily="2" charset="-122"/>
              </a:rPr>
              <a:t>Deyun</a:t>
            </a:r>
            <a:r>
              <a:rPr lang="en-US" altLang="zh-CN" dirty="0">
                <a:ea typeface="宋体" panose="02010600030101010101" pitchFamily="2" charset="-122"/>
              </a:rPr>
              <a:t> </a:t>
            </a:r>
            <a:r>
              <a:rPr lang="en-US" altLang="zh-CN" dirty="0" err="1">
                <a:ea typeface="宋体" panose="02010600030101010101" pitchFamily="2" charset="-122"/>
              </a:rPr>
              <a:t>Lv</a:t>
            </a:r>
            <a:r>
              <a:rPr lang="en-US" altLang="zh-CN" dirty="0">
                <a:ea typeface="宋体" panose="02010600030101010101" pitchFamily="2" charset="-122"/>
              </a:rPr>
              <a:t>(</a:t>
            </a:r>
            <a:r>
              <a:rPr lang="zh-CN" altLang="en-US" dirty="0">
                <a:ea typeface="宋体" panose="02010600030101010101" pitchFamily="2" charset="-122"/>
              </a:rPr>
              <a:t>吕德运</a:t>
            </a:r>
            <a:r>
              <a:rPr lang="en-US" altLang="zh-CN">
                <a:ea typeface="宋体" panose="02010600030101010101" pitchFamily="2" charset="-122"/>
              </a:rPr>
              <a:t>), 164237982;</a:t>
            </a: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Office hours: </a:t>
            </a:r>
            <a:r>
              <a:rPr lang="zh-CN" altLang="en-US" dirty="0">
                <a:ea typeface="宋体" panose="02010600030101010101" pitchFamily="2" charset="-122"/>
              </a:rPr>
              <a:t>信息楼</a:t>
            </a:r>
            <a:r>
              <a:rPr lang="en-US" altLang="zh-CN" dirty="0">
                <a:ea typeface="宋体" panose="02010600030101010101" pitchFamily="2" charset="-122"/>
              </a:rPr>
              <a:t> 311 (upon request, emails are preferred)</a:t>
            </a:r>
          </a:p>
          <a:p>
            <a:r>
              <a:rPr lang="en-US" altLang="zh-CN" dirty="0">
                <a:ea typeface="宋体" panose="02010600030101010101" pitchFamily="2" charset="-122"/>
              </a:rPr>
              <a:t>Slides: QQ group (XXX)</a:t>
            </a:r>
          </a:p>
          <a:p>
            <a:r>
              <a:rPr lang="en-US" altLang="zh-CN" dirty="0">
                <a:ea typeface="宋体" panose="02010600030101010101" pitchFamily="2" charset="-122"/>
              </a:rPr>
              <a:t>Homework submission: Practice hours</a:t>
            </a:r>
          </a:p>
          <a:p>
            <a:pPr lvl="1"/>
            <a:r>
              <a:rPr lang="zh-CN" altLang="en-US" dirty="0">
                <a:ea typeface="宋体" panose="02010600030101010101" pitchFamily="2" charset="-122"/>
              </a:rPr>
              <a:t>软国 </a:t>
            </a:r>
            <a:r>
              <a:rPr lang="en-US" altLang="zh-CN" dirty="0">
                <a:ea typeface="宋体" panose="02010600030101010101" pitchFamily="2" charset="-122"/>
              </a:rPr>
              <a:t>Tuesday night (6-9pm) A-505</a:t>
            </a:r>
          </a:p>
          <a:p>
            <a:pPr lvl="1"/>
            <a:r>
              <a:rPr lang="zh-CN" altLang="en-US" dirty="0">
                <a:ea typeface="宋体" panose="02010600030101010101" pitchFamily="2" charset="-122"/>
              </a:rPr>
              <a:t>软件 </a:t>
            </a:r>
            <a:r>
              <a:rPr lang="en-US" altLang="zh-CN" dirty="0">
                <a:ea typeface="宋体" panose="02010600030101010101" pitchFamily="2" charset="-122"/>
              </a:rPr>
              <a:t>Tuesday night (6-9pm) A-513</a:t>
            </a:r>
          </a:p>
          <a:p>
            <a:r>
              <a:rPr lang="en-US" altLang="zh-CN" dirty="0">
                <a:ea typeface="宋体" panose="02010600030101010101" pitchFamily="2" charset="-122"/>
              </a:rPr>
              <a:t>Grading: 30% (Assignments &amp; class participation) + 70% (Final exam)</a:t>
            </a:r>
            <a:endParaRPr lang="zh-CN" altLang="en-US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Create a workspace and project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2867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File </a:t>
            </a:r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 new (Ctrl+N) ‘Workspace’ tab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286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25" y="1647825"/>
            <a:ext cx="7153275" cy="467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Create a workspace and project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30723" name="内容占位符 2"/>
          <p:cNvSpPr>
            <a:spLocks noGrp="1"/>
          </p:cNvSpPr>
          <p:nvPr>
            <p:ph idx="1"/>
          </p:nvPr>
        </p:nvSpPr>
        <p:spPr>
          <a:xfrm>
            <a:off x="304800" y="990600"/>
            <a:ext cx="8610600" cy="1066800"/>
          </a:xfrm>
        </p:spPr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File </a:t>
            </a:r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 new (Ctrl+N) ‘Projects’ tab</a:t>
            </a:r>
          </a:p>
          <a:p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  <a:sym typeface="Wingdings" panose="05000000000000000000" pitchFamily="2" charset="2"/>
              </a:rPr>
              <a:t>‘Win32 Console Application’</a:t>
            </a:r>
          </a:p>
          <a:p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3072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3" y="1952625"/>
            <a:ext cx="7153275" cy="467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5" name="椭圆 4"/>
          <p:cNvSpPr>
            <a:spLocks noChangeArrowheads="1"/>
          </p:cNvSpPr>
          <p:nvPr/>
        </p:nvSpPr>
        <p:spPr bwMode="auto">
          <a:xfrm>
            <a:off x="914400" y="4876800"/>
            <a:ext cx="2514600" cy="228600"/>
          </a:xfrm>
          <a:prstGeom prst="ellipse">
            <a:avLst/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Create source files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32771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File </a:t>
            </a:r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 new (Ctrl+N) ‘Files’ tab</a:t>
            </a:r>
          </a:p>
          <a:p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‘C++ Source File’</a:t>
            </a:r>
          </a:p>
          <a:p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Type in a name ending with </a:t>
            </a:r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  <a:sym typeface="Wingdings" panose="05000000000000000000" pitchFamily="2" charset="2"/>
              </a:rPr>
              <a:t>‘.c’</a:t>
            </a:r>
          </a:p>
          <a:p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3277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3" y="2424113"/>
            <a:ext cx="6548437" cy="428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3" name="椭圆 4"/>
          <p:cNvSpPr>
            <a:spLocks noChangeArrowheads="1"/>
          </p:cNvSpPr>
          <p:nvPr/>
        </p:nvSpPr>
        <p:spPr bwMode="auto">
          <a:xfrm>
            <a:off x="914400" y="3581400"/>
            <a:ext cx="1752600" cy="228600"/>
          </a:xfrm>
          <a:prstGeom prst="ellipse">
            <a:avLst/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2774" name="椭圆 5"/>
          <p:cNvSpPr>
            <a:spLocks noChangeArrowheads="1"/>
          </p:cNvSpPr>
          <p:nvPr/>
        </p:nvSpPr>
        <p:spPr bwMode="auto">
          <a:xfrm>
            <a:off x="5105400" y="3962400"/>
            <a:ext cx="2286000" cy="304800"/>
          </a:xfrm>
          <a:prstGeom prst="ellipse">
            <a:avLst/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Type in programs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3481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990600"/>
            <a:ext cx="8556625" cy="560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Compile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36867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Build </a:t>
            </a:r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 Compile </a:t>
            </a:r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  <a:sym typeface="Wingdings" panose="05000000000000000000" pitchFamily="2" charset="2"/>
              </a:rPr>
              <a:t>Filename</a:t>
            </a:r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.c (Ctrl+F7) </a:t>
            </a:r>
          </a:p>
          <a:p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Click ‘compile’ button in ‘Build bar’ </a:t>
            </a:r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3686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28800"/>
            <a:ext cx="7315200" cy="479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69" name="椭圆 4"/>
          <p:cNvSpPr>
            <a:spLocks noChangeArrowheads="1"/>
          </p:cNvSpPr>
          <p:nvPr/>
        </p:nvSpPr>
        <p:spPr bwMode="auto">
          <a:xfrm>
            <a:off x="4800600" y="2438400"/>
            <a:ext cx="304800" cy="228600"/>
          </a:xfrm>
          <a:prstGeom prst="ellipse">
            <a:avLst/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Link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3891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Build</a:t>
            </a:r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 Build </a:t>
            </a:r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  <a:sym typeface="Wingdings" panose="05000000000000000000" pitchFamily="2" charset="2"/>
              </a:rPr>
              <a:t>Projectname</a:t>
            </a:r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.exe (F7) </a:t>
            </a:r>
          </a:p>
          <a:p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Click ‘build’ button in ‘build’ bar</a:t>
            </a:r>
          </a:p>
          <a:p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3891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28800"/>
            <a:ext cx="7315200" cy="479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7" name="椭圆 4"/>
          <p:cNvSpPr>
            <a:spLocks noChangeArrowheads="1"/>
          </p:cNvSpPr>
          <p:nvPr/>
        </p:nvSpPr>
        <p:spPr bwMode="auto">
          <a:xfrm>
            <a:off x="4953000" y="2438400"/>
            <a:ext cx="304800" cy="228600"/>
          </a:xfrm>
          <a:prstGeom prst="ellipse">
            <a:avLst/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Execute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4096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Build</a:t>
            </a:r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 Execute </a:t>
            </a:r>
            <a:r>
              <a:rPr lang="en-US" altLang="zh-CN">
                <a:solidFill>
                  <a:srgbClr val="FF0000"/>
                </a:solidFill>
                <a:ea typeface="宋体" panose="02010600030101010101" pitchFamily="2" charset="-122"/>
                <a:sym typeface="Wingdings" panose="05000000000000000000" pitchFamily="2" charset="2"/>
              </a:rPr>
              <a:t>Projectname</a:t>
            </a:r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.exe (Ctrl+F5) </a:t>
            </a:r>
          </a:p>
          <a:p>
            <a:r>
              <a:rPr lang="en-US" altLang="zh-CN">
                <a:ea typeface="宋体" panose="02010600030101010101" pitchFamily="2" charset="-122"/>
                <a:sym typeface="Wingdings" panose="05000000000000000000" pitchFamily="2" charset="2"/>
              </a:rPr>
              <a:t>Click ‘Execute’ button in ‘build’ bar</a:t>
            </a:r>
          </a:p>
          <a:p>
            <a:endParaRPr lang="en-US" altLang="zh-CN">
              <a:ea typeface="宋体" panose="02010600030101010101" pitchFamily="2" charset="-122"/>
              <a:sym typeface="Wingdings" panose="05000000000000000000" pitchFamily="2" charset="2"/>
            </a:endParaRPr>
          </a:p>
          <a:p>
            <a:endParaRPr lang="zh-CN" altLang="en-US">
              <a:ea typeface="宋体" panose="02010600030101010101" pitchFamily="2" charset="-122"/>
            </a:endParaRPr>
          </a:p>
        </p:txBody>
      </p:sp>
      <p:pic>
        <p:nvPicPr>
          <p:cNvPr id="4096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28800"/>
            <a:ext cx="7315200" cy="479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5" name="椭圆 4"/>
          <p:cNvSpPr>
            <a:spLocks noChangeArrowheads="1"/>
          </p:cNvSpPr>
          <p:nvPr/>
        </p:nvSpPr>
        <p:spPr bwMode="auto">
          <a:xfrm>
            <a:off x="5334000" y="2438400"/>
            <a:ext cx="304800" cy="228600"/>
          </a:xfrm>
          <a:prstGeom prst="ellipse">
            <a:avLst/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Oval 5"/>
          <p:cNvSpPr>
            <a:spLocks noChangeArrowheads="1"/>
          </p:cNvSpPr>
          <p:nvPr/>
        </p:nvSpPr>
        <p:spPr bwMode="auto">
          <a:xfrm>
            <a:off x="6324600" y="1371600"/>
            <a:ext cx="1560513" cy="91440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35" name="AutoShape 6"/>
          <p:cNvSpPr>
            <a:spLocks noChangeArrowheads="1"/>
          </p:cNvSpPr>
          <p:nvPr/>
        </p:nvSpPr>
        <p:spPr bwMode="auto">
          <a:xfrm>
            <a:off x="3676650" y="2667000"/>
            <a:ext cx="1371600" cy="609600"/>
          </a:xfrm>
          <a:prstGeom prst="flowChartDecision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36" name="AutoShape 7"/>
          <p:cNvSpPr>
            <a:spLocks noChangeArrowheads="1"/>
          </p:cNvSpPr>
          <p:nvPr/>
        </p:nvSpPr>
        <p:spPr bwMode="auto">
          <a:xfrm>
            <a:off x="3886200" y="685800"/>
            <a:ext cx="914400" cy="304800"/>
          </a:xfrm>
          <a:prstGeom prst="flowChartTerminator">
            <a:avLst/>
          </a:prstGeom>
          <a:solidFill>
            <a:srgbClr val="00FF00"/>
          </a:solidFill>
          <a:ln w="9525">
            <a:solidFill>
              <a:srgbClr val="3399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37" name="AutoShape 8"/>
          <p:cNvSpPr>
            <a:spLocks noChangeArrowheads="1"/>
          </p:cNvSpPr>
          <p:nvPr/>
        </p:nvSpPr>
        <p:spPr bwMode="auto">
          <a:xfrm>
            <a:off x="3886200" y="1295400"/>
            <a:ext cx="1066800" cy="457200"/>
          </a:xfrm>
          <a:prstGeom prst="flowChartProcess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38" name="AutoShape 9"/>
          <p:cNvSpPr>
            <a:spLocks noChangeArrowheads="1"/>
          </p:cNvSpPr>
          <p:nvPr/>
        </p:nvSpPr>
        <p:spPr bwMode="auto">
          <a:xfrm>
            <a:off x="3886200" y="1981200"/>
            <a:ext cx="1066800" cy="457200"/>
          </a:xfrm>
          <a:prstGeom prst="flowChartProcess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39" name="AutoShape 10"/>
          <p:cNvSpPr>
            <a:spLocks noChangeArrowheads="1"/>
          </p:cNvSpPr>
          <p:nvPr/>
        </p:nvSpPr>
        <p:spPr bwMode="auto">
          <a:xfrm>
            <a:off x="3886200" y="3581400"/>
            <a:ext cx="1066800" cy="457200"/>
          </a:xfrm>
          <a:prstGeom prst="flowChartProcess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40" name="AutoShape 11"/>
          <p:cNvSpPr>
            <a:spLocks noChangeArrowheads="1"/>
          </p:cNvSpPr>
          <p:nvPr/>
        </p:nvSpPr>
        <p:spPr bwMode="auto">
          <a:xfrm>
            <a:off x="3886200" y="5029200"/>
            <a:ext cx="1066800" cy="457200"/>
          </a:xfrm>
          <a:prstGeom prst="flowChartProcess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41" name="AutoShape 12"/>
          <p:cNvSpPr>
            <a:spLocks noChangeArrowheads="1"/>
          </p:cNvSpPr>
          <p:nvPr/>
        </p:nvSpPr>
        <p:spPr bwMode="auto">
          <a:xfrm>
            <a:off x="3295650" y="5638800"/>
            <a:ext cx="2209800" cy="609600"/>
          </a:xfrm>
          <a:prstGeom prst="flowChartDecision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42" name="Oval 13"/>
          <p:cNvSpPr>
            <a:spLocks noChangeArrowheads="1"/>
          </p:cNvSpPr>
          <p:nvPr/>
        </p:nvSpPr>
        <p:spPr bwMode="auto">
          <a:xfrm>
            <a:off x="6400800" y="2667000"/>
            <a:ext cx="1627188" cy="91440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43" name="Oval 14"/>
          <p:cNvSpPr>
            <a:spLocks noChangeArrowheads="1"/>
          </p:cNvSpPr>
          <p:nvPr/>
        </p:nvSpPr>
        <p:spPr bwMode="auto">
          <a:xfrm>
            <a:off x="6400800" y="4038600"/>
            <a:ext cx="1627188" cy="91440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44" name="Oval 15"/>
          <p:cNvSpPr>
            <a:spLocks noChangeArrowheads="1"/>
          </p:cNvSpPr>
          <p:nvPr/>
        </p:nvSpPr>
        <p:spPr bwMode="auto">
          <a:xfrm>
            <a:off x="1692275" y="3305175"/>
            <a:ext cx="1655763" cy="1081088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45" name="AutoShape 16"/>
          <p:cNvSpPr>
            <a:spLocks noChangeArrowheads="1"/>
          </p:cNvSpPr>
          <p:nvPr/>
        </p:nvSpPr>
        <p:spPr bwMode="auto">
          <a:xfrm>
            <a:off x="3657600" y="4267200"/>
            <a:ext cx="1447800" cy="533400"/>
          </a:xfrm>
          <a:prstGeom prst="flowChartDecision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44046" name="Text Box 17"/>
          <p:cNvSpPr txBox="1">
            <a:spLocks noChangeArrowheads="1"/>
          </p:cNvSpPr>
          <p:nvPr/>
        </p:nvSpPr>
        <p:spPr bwMode="auto">
          <a:xfrm>
            <a:off x="3995738" y="1268413"/>
            <a:ext cx="9366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Edit</a:t>
            </a:r>
          </a:p>
        </p:txBody>
      </p:sp>
      <p:sp>
        <p:nvSpPr>
          <p:cNvPr id="44047" name="Text Box 18"/>
          <p:cNvSpPr txBox="1">
            <a:spLocks noChangeArrowheads="1"/>
          </p:cNvSpPr>
          <p:nvPr/>
        </p:nvSpPr>
        <p:spPr bwMode="auto">
          <a:xfrm>
            <a:off x="3746500" y="1981200"/>
            <a:ext cx="15462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Compile</a:t>
            </a:r>
          </a:p>
        </p:txBody>
      </p:sp>
      <p:sp>
        <p:nvSpPr>
          <p:cNvPr id="44048" name="Text Box 19"/>
          <p:cNvSpPr txBox="1">
            <a:spLocks noChangeArrowheads="1"/>
          </p:cNvSpPr>
          <p:nvPr/>
        </p:nvSpPr>
        <p:spPr bwMode="auto">
          <a:xfrm>
            <a:off x="3779838" y="2743200"/>
            <a:ext cx="1143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Errors?</a:t>
            </a:r>
          </a:p>
        </p:txBody>
      </p:sp>
      <p:sp>
        <p:nvSpPr>
          <p:cNvPr id="44049" name="Text Box 20"/>
          <p:cNvSpPr txBox="1">
            <a:spLocks noChangeArrowheads="1"/>
          </p:cNvSpPr>
          <p:nvPr/>
        </p:nvSpPr>
        <p:spPr bwMode="auto">
          <a:xfrm>
            <a:off x="3886200" y="3581400"/>
            <a:ext cx="1066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Link</a:t>
            </a:r>
          </a:p>
        </p:txBody>
      </p:sp>
      <p:sp>
        <p:nvSpPr>
          <p:cNvPr id="44050" name="Text Box 21"/>
          <p:cNvSpPr txBox="1">
            <a:spLocks noChangeArrowheads="1"/>
          </p:cNvSpPr>
          <p:nvPr/>
        </p:nvSpPr>
        <p:spPr bwMode="auto">
          <a:xfrm>
            <a:off x="3886200" y="4343400"/>
            <a:ext cx="1219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Errors?</a:t>
            </a:r>
          </a:p>
        </p:txBody>
      </p:sp>
      <p:sp>
        <p:nvSpPr>
          <p:cNvPr id="44051" name="Text Box 22"/>
          <p:cNvSpPr txBox="1">
            <a:spLocks noChangeArrowheads="1"/>
          </p:cNvSpPr>
          <p:nvPr/>
        </p:nvSpPr>
        <p:spPr bwMode="auto">
          <a:xfrm>
            <a:off x="3886200" y="5029200"/>
            <a:ext cx="1066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 sz="2000"/>
              <a:t>Execute</a:t>
            </a:r>
          </a:p>
        </p:txBody>
      </p:sp>
      <p:sp>
        <p:nvSpPr>
          <p:cNvPr id="44052" name="Text Box 23"/>
          <p:cNvSpPr txBox="1">
            <a:spLocks noChangeArrowheads="1"/>
          </p:cNvSpPr>
          <p:nvPr/>
        </p:nvSpPr>
        <p:spPr bwMode="auto">
          <a:xfrm>
            <a:off x="3419475" y="5715000"/>
            <a:ext cx="21383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Result Right</a:t>
            </a:r>
            <a:r>
              <a:rPr kumimoji="1" lang="zh-CN" altLang="en-US"/>
              <a:t>？</a:t>
            </a:r>
          </a:p>
        </p:txBody>
      </p:sp>
      <p:sp>
        <p:nvSpPr>
          <p:cNvPr id="44053" name="Text Box 24"/>
          <p:cNvSpPr txBox="1">
            <a:spLocks noChangeArrowheads="1"/>
          </p:cNvSpPr>
          <p:nvPr/>
        </p:nvSpPr>
        <p:spPr bwMode="auto">
          <a:xfrm>
            <a:off x="6324600" y="1447800"/>
            <a:ext cx="990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kumimoji="1" lang="zh-CN" altLang="en-US"/>
          </a:p>
        </p:txBody>
      </p:sp>
      <p:sp>
        <p:nvSpPr>
          <p:cNvPr id="44054" name="Text Box 25"/>
          <p:cNvSpPr txBox="1">
            <a:spLocks noChangeArrowheads="1"/>
          </p:cNvSpPr>
          <p:nvPr/>
        </p:nvSpPr>
        <p:spPr bwMode="auto">
          <a:xfrm>
            <a:off x="6300788" y="1433513"/>
            <a:ext cx="20193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kumimoji="1" lang="en-US" altLang="zh-CN"/>
              <a:t>  </a:t>
            </a:r>
            <a:r>
              <a:rPr kumimoji="1" lang="en-US" altLang="zh-CN" sz="1600"/>
              <a:t>.C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1600"/>
              <a:t>Source Program</a:t>
            </a:r>
            <a:endParaRPr kumimoji="1" lang="en-US" altLang="zh-CN"/>
          </a:p>
        </p:txBody>
      </p:sp>
      <p:sp>
        <p:nvSpPr>
          <p:cNvPr id="44055" name="Text Box 26"/>
          <p:cNvSpPr txBox="1">
            <a:spLocks noChangeArrowheads="1"/>
          </p:cNvSpPr>
          <p:nvPr/>
        </p:nvSpPr>
        <p:spPr bwMode="auto">
          <a:xfrm>
            <a:off x="6300788" y="2730500"/>
            <a:ext cx="1800225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kumimoji="1" lang="en-US" altLang="zh-CN"/>
              <a:t>   </a:t>
            </a:r>
            <a:r>
              <a:rPr kumimoji="1" lang="en-US" altLang="zh-CN" sz="1600"/>
              <a:t>.OBJ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1600"/>
              <a:t> Object Program</a:t>
            </a:r>
          </a:p>
        </p:txBody>
      </p:sp>
      <p:sp>
        <p:nvSpPr>
          <p:cNvPr id="44056" name="Text Box 27"/>
          <p:cNvSpPr txBox="1">
            <a:spLocks noChangeArrowheads="1"/>
          </p:cNvSpPr>
          <p:nvPr/>
        </p:nvSpPr>
        <p:spPr bwMode="auto">
          <a:xfrm>
            <a:off x="6692900" y="4097338"/>
            <a:ext cx="1624013" cy="72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lnSpc>
                <a:spcPct val="60000"/>
              </a:lnSpc>
              <a:spcBef>
                <a:spcPct val="50000"/>
              </a:spcBef>
              <a:buFontTx/>
              <a:buNone/>
            </a:pPr>
            <a:r>
              <a:rPr kumimoji="1" lang="en-US" altLang="zh-CN"/>
              <a:t> </a:t>
            </a:r>
            <a:r>
              <a:rPr kumimoji="1" lang="en-US" altLang="zh-CN" sz="1600"/>
              <a:t>.EXE</a:t>
            </a:r>
          </a:p>
          <a:p>
            <a:pPr eaLnBrk="1" hangingPunct="1">
              <a:lnSpc>
                <a:spcPct val="6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1600"/>
              <a:t>Executive Program</a:t>
            </a:r>
            <a:endParaRPr kumimoji="1" lang="en-US" altLang="zh-CN"/>
          </a:p>
        </p:txBody>
      </p:sp>
      <p:sp>
        <p:nvSpPr>
          <p:cNvPr id="44057" name="Text Box 28"/>
          <p:cNvSpPr txBox="1">
            <a:spLocks noChangeArrowheads="1"/>
          </p:cNvSpPr>
          <p:nvPr/>
        </p:nvSpPr>
        <p:spPr bwMode="auto">
          <a:xfrm>
            <a:off x="3962400" y="609600"/>
            <a:ext cx="137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Start</a:t>
            </a:r>
          </a:p>
        </p:txBody>
      </p:sp>
      <p:sp>
        <p:nvSpPr>
          <p:cNvPr id="44058" name="Line 29"/>
          <p:cNvSpPr>
            <a:spLocks noChangeShapeType="1"/>
          </p:cNvSpPr>
          <p:nvPr/>
        </p:nvSpPr>
        <p:spPr bwMode="auto">
          <a:xfrm>
            <a:off x="4343400" y="990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59" name="Line 30"/>
          <p:cNvSpPr>
            <a:spLocks noChangeShapeType="1"/>
          </p:cNvSpPr>
          <p:nvPr/>
        </p:nvSpPr>
        <p:spPr bwMode="auto">
          <a:xfrm>
            <a:off x="4343400" y="16764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60" name="Line 31"/>
          <p:cNvSpPr>
            <a:spLocks noChangeShapeType="1"/>
          </p:cNvSpPr>
          <p:nvPr/>
        </p:nvSpPr>
        <p:spPr bwMode="auto">
          <a:xfrm>
            <a:off x="4343400" y="2438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61" name="Line 32"/>
          <p:cNvSpPr>
            <a:spLocks noChangeShapeType="1"/>
          </p:cNvSpPr>
          <p:nvPr/>
        </p:nvSpPr>
        <p:spPr bwMode="auto">
          <a:xfrm>
            <a:off x="4343400" y="3276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62" name="Line 33"/>
          <p:cNvSpPr>
            <a:spLocks noChangeShapeType="1"/>
          </p:cNvSpPr>
          <p:nvPr/>
        </p:nvSpPr>
        <p:spPr bwMode="auto">
          <a:xfrm>
            <a:off x="4381500" y="40386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63" name="Line 34"/>
          <p:cNvSpPr>
            <a:spLocks noChangeShapeType="1"/>
          </p:cNvSpPr>
          <p:nvPr/>
        </p:nvSpPr>
        <p:spPr bwMode="auto">
          <a:xfrm>
            <a:off x="4419600" y="48006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64" name="Line 35"/>
          <p:cNvSpPr>
            <a:spLocks noChangeShapeType="1"/>
          </p:cNvSpPr>
          <p:nvPr/>
        </p:nvSpPr>
        <p:spPr bwMode="auto">
          <a:xfrm>
            <a:off x="4419600" y="5486400"/>
            <a:ext cx="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65" name="Line 36"/>
          <p:cNvSpPr>
            <a:spLocks noChangeShapeType="1"/>
          </p:cNvSpPr>
          <p:nvPr/>
        </p:nvSpPr>
        <p:spPr bwMode="auto">
          <a:xfrm>
            <a:off x="4419600" y="6248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66" name="Line 37"/>
          <p:cNvSpPr>
            <a:spLocks noChangeShapeType="1"/>
          </p:cNvSpPr>
          <p:nvPr/>
        </p:nvSpPr>
        <p:spPr bwMode="auto">
          <a:xfrm>
            <a:off x="4953000" y="1447800"/>
            <a:ext cx="1371600" cy="381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67" name="Line 38"/>
          <p:cNvSpPr>
            <a:spLocks noChangeShapeType="1"/>
          </p:cNvSpPr>
          <p:nvPr/>
        </p:nvSpPr>
        <p:spPr bwMode="auto">
          <a:xfrm flipH="1">
            <a:off x="4953000" y="1828800"/>
            <a:ext cx="1371600" cy="381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68" name="Line 39"/>
          <p:cNvSpPr>
            <a:spLocks noChangeShapeType="1"/>
          </p:cNvSpPr>
          <p:nvPr/>
        </p:nvSpPr>
        <p:spPr bwMode="auto">
          <a:xfrm>
            <a:off x="4953000" y="2209800"/>
            <a:ext cx="1447800" cy="9144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69" name="Line 40"/>
          <p:cNvSpPr>
            <a:spLocks noChangeShapeType="1"/>
          </p:cNvSpPr>
          <p:nvPr/>
        </p:nvSpPr>
        <p:spPr bwMode="auto">
          <a:xfrm flipH="1">
            <a:off x="4953000" y="3124200"/>
            <a:ext cx="1447800" cy="6858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70" name="Line 41"/>
          <p:cNvSpPr>
            <a:spLocks noChangeShapeType="1"/>
          </p:cNvSpPr>
          <p:nvPr/>
        </p:nvSpPr>
        <p:spPr bwMode="auto">
          <a:xfrm>
            <a:off x="4953000" y="3810000"/>
            <a:ext cx="1447800" cy="6858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71" name="Line 42"/>
          <p:cNvSpPr>
            <a:spLocks noChangeShapeType="1"/>
          </p:cNvSpPr>
          <p:nvPr/>
        </p:nvSpPr>
        <p:spPr bwMode="auto">
          <a:xfrm flipH="1">
            <a:off x="4953000" y="4495800"/>
            <a:ext cx="1447800" cy="762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72" name="Line 43"/>
          <p:cNvSpPr>
            <a:spLocks noChangeShapeType="1"/>
          </p:cNvSpPr>
          <p:nvPr/>
        </p:nvSpPr>
        <p:spPr bwMode="auto">
          <a:xfrm>
            <a:off x="3124200" y="38100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73" name="Line 44"/>
          <p:cNvSpPr>
            <a:spLocks noChangeShapeType="1"/>
          </p:cNvSpPr>
          <p:nvPr/>
        </p:nvSpPr>
        <p:spPr bwMode="auto">
          <a:xfrm flipH="1">
            <a:off x="1600200" y="5943600"/>
            <a:ext cx="1676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74" name="Line 45"/>
          <p:cNvSpPr>
            <a:spLocks noChangeShapeType="1"/>
          </p:cNvSpPr>
          <p:nvPr/>
        </p:nvSpPr>
        <p:spPr bwMode="auto">
          <a:xfrm flipV="1">
            <a:off x="1600200" y="1066800"/>
            <a:ext cx="0" cy="487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75" name="Line 46"/>
          <p:cNvSpPr>
            <a:spLocks noChangeShapeType="1"/>
          </p:cNvSpPr>
          <p:nvPr/>
        </p:nvSpPr>
        <p:spPr bwMode="auto">
          <a:xfrm>
            <a:off x="1524000" y="1066800"/>
            <a:ext cx="2743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76" name="Line 47"/>
          <p:cNvSpPr>
            <a:spLocks noChangeShapeType="1"/>
          </p:cNvSpPr>
          <p:nvPr/>
        </p:nvSpPr>
        <p:spPr bwMode="auto">
          <a:xfrm flipH="1">
            <a:off x="1600200" y="2971800"/>
            <a:ext cx="2057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77" name="Line 48"/>
          <p:cNvSpPr>
            <a:spLocks noChangeShapeType="1"/>
          </p:cNvSpPr>
          <p:nvPr/>
        </p:nvSpPr>
        <p:spPr bwMode="auto">
          <a:xfrm flipH="1">
            <a:off x="1600200" y="4533900"/>
            <a:ext cx="2057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78" name="Text Box 49"/>
          <p:cNvSpPr txBox="1">
            <a:spLocks noChangeArrowheads="1"/>
          </p:cNvSpPr>
          <p:nvPr/>
        </p:nvSpPr>
        <p:spPr bwMode="auto">
          <a:xfrm>
            <a:off x="2667000" y="2590800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Y</a:t>
            </a:r>
          </a:p>
        </p:txBody>
      </p:sp>
      <p:sp>
        <p:nvSpPr>
          <p:cNvPr id="44079" name="Text Box 50"/>
          <p:cNvSpPr txBox="1">
            <a:spLocks noChangeArrowheads="1"/>
          </p:cNvSpPr>
          <p:nvPr/>
        </p:nvSpPr>
        <p:spPr bwMode="auto">
          <a:xfrm>
            <a:off x="3348038" y="4144963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Y</a:t>
            </a:r>
          </a:p>
        </p:txBody>
      </p:sp>
      <p:sp>
        <p:nvSpPr>
          <p:cNvPr id="44080" name="Text Box 51"/>
          <p:cNvSpPr txBox="1">
            <a:spLocks noChangeArrowheads="1"/>
          </p:cNvSpPr>
          <p:nvPr/>
        </p:nvSpPr>
        <p:spPr bwMode="auto">
          <a:xfrm>
            <a:off x="2514600" y="5486400"/>
            <a:ext cx="685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N</a:t>
            </a:r>
          </a:p>
        </p:txBody>
      </p:sp>
      <p:sp>
        <p:nvSpPr>
          <p:cNvPr id="44081" name="Text Box 52"/>
          <p:cNvSpPr txBox="1">
            <a:spLocks noChangeArrowheads="1"/>
          </p:cNvSpPr>
          <p:nvPr/>
        </p:nvSpPr>
        <p:spPr bwMode="auto">
          <a:xfrm>
            <a:off x="4495800" y="6096000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Y</a:t>
            </a:r>
          </a:p>
        </p:txBody>
      </p:sp>
      <p:sp>
        <p:nvSpPr>
          <p:cNvPr id="44082" name="Text Box 53"/>
          <p:cNvSpPr txBox="1">
            <a:spLocks noChangeArrowheads="1"/>
          </p:cNvSpPr>
          <p:nvPr/>
        </p:nvSpPr>
        <p:spPr bwMode="auto">
          <a:xfrm>
            <a:off x="4572000" y="4648200"/>
            <a:ext cx="762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N</a:t>
            </a:r>
          </a:p>
        </p:txBody>
      </p:sp>
      <p:sp>
        <p:nvSpPr>
          <p:cNvPr id="44083" name="Text Box 54"/>
          <p:cNvSpPr txBox="1">
            <a:spLocks noChangeArrowheads="1"/>
          </p:cNvSpPr>
          <p:nvPr/>
        </p:nvSpPr>
        <p:spPr bwMode="auto">
          <a:xfrm>
            <a:off x="4343400" y="3200400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/>
              <a:t>N</a:t>
            </a:r>
          </a:p>
        </p:txBody>
      </p:sp>
      <p:sp>
        <p:nvSpPr>
          <p:cNvPr id="44084" name="Text Box 55"/>
          <p:cNvSpPr txBox="1">
            <a:spLocks noChangeArrowheads="1"/>
          </p:cNvSpPr>
          <p:nvPr/>
        </p:nvSpPr>
        <p:spPr bwMode="auto">
          <a:xfrm>
            <a:off x="1908175" y="3340100"/>
            <a:ext cx="1371600" cy="97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1600"/>
              <a:t>System Library and Other Object Program</a:t>
            </a:r>
            <a:endParaRPr kumimoji="1" lang="en-US" altLang="zh-CN"/>
          </a:p>
        </p:txBody>
      </p:sp>
      <p:sp>
        <p:nvSpPr>
          <p:cNvPr id="44085" name="AutoShape 56"/>
          <p:cNvSpPr>
            <a:spLocks noChangeArrowheads="1"/>
          </p:cNvSpPr>
          <p:nvPr/>
        </p:nvSpPr>
        <p:spPr bwMode="auto">
          <a:xfrm>
            <a:off x="4038600" y="6477000"/>
            <a:ext cx="838200" cy="381000"/>
          </a:xfrm>
          <a:prstGeom prst="roundRect">
            <a:avLst>
              <a:gd name="adj" fmla="val 16667"/>
            </a:avLst>
          </a:prstGeom>
          <a:solidFill>
            <a:srgbClr val="00CC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latin typeface="Tahoma" panose="020B0604030504040204" pitchFamily="34" charset="0"/>
              </a:rPr>
              <a:t>End</a:t>
            </a:r>
          </a:p>
        </p:txBody>
      </p:sp>
      <p:sp>
        <p:nvSpPr>
          <p:cNvPr id="44086" name="Text Box 57"/>
          <p:cNvSpPr txBox="1">
            <a:spLocks noChangeArrowheads="1"/>
          </p:cNvSpPr>
          <p:nvPr/>
        </p:nvSpPr>
        <p:spPr bwMode="auto">
          <a:xfrm>
            <a:off x="6858000" y="6248400"/>
            <a:ext cx="167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1" lang="en-US" altLang="zh-CN">
                <a:latin typeface="Tahoma" panose="020B0604030504040204" pitchFamily="34" charset="0"/>
              </a:rPr>
              <a:t>Process</a:t>
            </a:r>
          </a:p>
        </p:txBody>
      </p:sp>
      <p:sp>
        <p:nvSpPr>
          <p:cNvPr id="4408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Flow chart of developing C 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Bugs and Debugging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Syntax errors</a:t>
            </a:r>
          </a:p>
          <a:p>
            <a:pPr lvl="1"/>
            <a:r>
              <a:rPr lang="en-US" altLang="zh-CN" dirty="0"/>
              <a:t>Syntax errors of English</a:t>
            </a:r>
          </a:p>
          <a:p>
            <a:pPr marL="457200" lvl="1" indent="0">
              <a:buNone/>
            </a:pPr>
            <a:r>
              <a:rPr lang="en-US" altLang="zh-CN" dirty="0"/>
              <a:t>	I loves C.</a:t>
            </a:r>
          </a:p>
          <a:p>
            <a:pPr marL="457200" lvl="1" indent="0">
              <a:buNone/>
            </a:pPr>
            <a:r>
              <a:rPr lang="en-US" altLang="zh-CN" dirty="0"/>
              <a:t>	Joy C loves.</a:t>
            </a:r>
          </a:p>
          <a:p>
            <a:pPr lvl="1"/>
            <a:r>
              <a:rPr lang="en-US" altLang="zh-CN" dirty="0"/>
              <a:t>Syntax errors of C</a:t>
            </a:r>
            <a:endParaRPr lang="zh-CN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3124200"/>
            <a:ext cx="8153400" cy="3360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#include &lt;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stdio.h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&gt;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int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</a:t>
            </a:r>
            <a:r>
              <a:rPr lang="en-US" altLang="zh-CN" sz="1800" i="1" kern="0" dirty="0">
                <a:solidFill>
                  <a:srgbClr val="FF0000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main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(void)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{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int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n, 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int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n2, 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int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n3;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n=5;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n2 = n*n;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n3=n2*n2;					   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printf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("n=%d, n squared =%d, n cubed=%d", n, n2, n3)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return 0;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131220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Bugs and Debugging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Semantic errors</a:t>
            </a:r>
          </a:p>
          <a:p>
            <a:pPr lvl="1"/>
            <a:r>
              <a:rPr lang="en-US" altLang="zh-CN" dirty="0"/>
              <a:t>Semantic errors of English</a:t>
            </a:r>
          </a:p>
          <a:p>
            <a:pPr marL="457200" lvl="1" indent="0">
              <a:buNone/>
            </a:pPr>
            <a:r>
              <a:rPr lang="en-US" altLang="zh-CN" dirty="0"/>
              <a:t>	Joy loves C.  -- correct</a:t>
            </a:r>
          </a:p>
          <a:p>
            <a:pPr marL="457200" lvl="1" indent="0">
              <a:buNone/>
            </a:pPr>
            <a:r>
              <a:rPr lang="en-US" altLang="zh-CN" dirty="0"/>
              <a:t>	C loves Joy. </a:t>
            </a:r>
          </a:p>
          <a:p>
            <a:pPr lvl="1"/>
            <a:r>
              <a:rPr lang="en-US" altLang="zh-CN" dirty="0"/>
              <a:t>Syntax errors of C</a:t>
            </a:r>
            <a:endParaRPr lang="zh-CN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3124200"/>
            <a:ext cx="8153400" cy="3360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#include &lt;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stdio.h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&gt;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int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</a:t>
            </a:r>
            <a:r>
              <a:rPr lang="en-US" altLang="zh-CN" sz="1800" i="1" kern="0" dirty="0">
                <a:solidFill>
                  <a:srgbClr val="FF0000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main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(void)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{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int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n, n2, n3;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n=5;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n2 = n*n;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n3=n2*n2;					   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printf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("n=%d, n squared =%d, n cubed=%d", n, n2, n3);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return 0;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47869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Textbook and references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8195" name="内容占位符 2"/>
          <p:cNvSpPr>
            <a:spLocks noGrp="1"/>
          </p:cNvSpPr>
          <p:nvPr>
            <p:ph idx="1"/>
          </p:nvPr>
        </p:nvSpPr>
        <p:spPr>
          <a:xfrm>
            <a:off x="304800" y="990600"/>
            <a:ext cx="6477000" cy="5181600"/>
          </a:xfrm>
        </p:spPr>
        <p:txBody>
          <a:bodyPr/>
          <a:lstStyle/>
          <a:p>
            <a:r>
              <a:rPr lang="en-US" altLang="zh-CN" dirty="0">
                <a:ea typeface="宋体" panose="02010600030101010101" pitchFamily="2" charset="-122"/>
              </a:rPr>
              <a:t>Textbook</a:t>
            </a:r>
          </a:p>
          <a:p>
            <a:pPr lvl="1"/>
            <a:r>
              <a:rPr lang="en-US" altLang="zh-CN" dirty="0">
                <a:ea typeface="宋体" panose="02010600030101010101" pitchFamily="2" charset="-122"/>
              </a:rPr>
              <a:t>B.W. Kernighan and D.M. Ritchie. The C Programming Language. China Machine Press.  “C Bible”</a:t>
            </a:r>
          </a:p>
          <a:p>
            <a:pPr lvl="1"/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References</a:t>
            </a:r>
          </a:p>
          <a:p>
            <a:pPr lvl="1"/>
            <a:r>
              <a:rPr lang="en-US" altLang="zh-CN" dirty="0">
                <a:ea typeface="宋体" panose="02010600030101010101" pitchFamily="2" charset="-122"/>
              </a:rPr>
              <a:t>Stephen </a:t>
            </a:r>
            <a:r>
              <a:rPr lang="en-US" altLang="zh-CN" dirty="0" err="1">
                <a:ea typeface="宋体" panose="02010600030101010101" pitchFamily="2" charset="-122"/>
              </a:rPr>
              <a:t>Prata</a:t>
            </a:r>
            <a:r>
              <a:rPr lang="en-US" altLang="zh-CN" dirty="0">
                <a:ea typeface="宋体" panose="02010600030101010101" pitchFamily="2" charset="-122"/>
              </a:rPr>
              <a:t>. C Primer Plus. Addison-Wesley Educational Publishers Inc.</a:t>
            </a:r>
          </a:p>
          <a:p>
            <a:pPr marL="457200" lvl="1" indent="0">
              <a:buNone/>
            </a:pPr>
            <a:endParaRPr lang="en-US" altLang="zh-CN" dirty="0"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ea typeface="宋体" panose="02010600030101010101" pitchFamily="2" charset="-122"/>
              </a:rPr>
              <a:t>E. </a:t>
            </a:r>
            <a:r>
              <a:rPr lang="en-US" altLang="zh-CN" dirty="0" err="1">
                <a:ea typeface="宋体" panose="02010600030101010101" pitchFamily="2" charset="-122"/>
              </a:rPr>
              <a:t>Balagurusamy</a:t>
            </a:r>
            <a:r>
              <a:rPr lang="en-US" altLang="zh-CN" dirty="0">
                <a:ea typeface="宋体" panose="02010600030101010101" pitchFamily="2" charset="-122"/>
              </a:rPr>
              <a:t>. </a:t>
            </a:r>
            <a:r>
              <a:rPr lang="zh-CN" altLang="zh-CN" dirty="0">
                <a:ea typeface="宋体" panose="02010600030101010101" pitchFamily="2" charset="-122"/>
              </a:rPr>
              <a:t>《</a:t>
            </a:r>
            <a:r>
              <a:rPr lang="en-US" altLang="zh-CN" dirty="0">
                <a:ea typeface="宋体" panose="02010600030101010101" pitchFamily="2" charset="-122"/>
              </a:rPr>
              <a:t>Programming in ANSIC C》. </a:t>
            </a:r>
            <a:r>
              <a:rPr lang="en-US" altLang="zh-CN" dirty="0" err="1">
                <a:ea typeface="宋体" panose="02010600030101010101" pitchFamily="2" charset="-122"/>
              </a:rPr>
              <a:t>Tshinghua</a:t>
            </a:r>
            <a:r>
              <a:rPr lang="en-US" altLang="zh-CN" dirty="0">
                <a:ea typeface="宋体" panose="02010600030101010101" pitchFamily="2" charset="-122"/>
              </a:rPr>
              <a:t> Press.</a:t>
            </a:r>
          </a:p>
          <a:p>
            <a:pPr marL="457200" lvl="1" indent="0">
              <a:buNone/>
            </a:pPr>
            <a:endParaRPr lang="en-US" altLang="zh-CN" dirty="0"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ea typeface="宋体" panose="02010600030101010101" pitchFamily="2" charset="-122"/>
              </a:rPr>
              <a:t>蒋光远、田琳琳</a:t>
            </a:r>
            <a:r>
              <a:rPr lang="zh-CN" altLang="zh-CN" dirty="0">
                <a:ea typeface="宋体" panose="02010600030101010101" pitchFamily="2" charset="-122"/>
              </a:rPr>
              <a:t> </a:t>
            </a:r>
            <a:r>
              <a:rPr lang="zh-CN" altLang="en-US" dirty="0">
                <a:ea typeface="宋体" panose="02010600030101010101" pitchFamily="2" charset="-122"/>
              </a:rPr>
              <a:t>编</a:t>
            </a:r>
            <a:r>
              <a:rPr lang="en-US" altLang="zh-CN" dirty="0">
                <a:ea typeface="宋体" panose="02010600030101010101" pitchFamily="2" charset="-122"/>
              </a:rPr>
              <a:t>. </a:t>
            </a:r>
            <a:r>
              <a:rPr lang="zh-CN" altLang="zh-CN" dirty="0">
                <a:ea typeface="宋体" panose="02010600030101010101" pitchFamily="2" charset="-122"/>
              </a:rPr>
              <a:t>《</a:t>
            </a:r>
            <a:r>
              <a:rPr lang="en-US" altLang="zh-CN" dirty="0">
                <a:ea typeface="宋体" panose="02010600030101010101" pitchFamily="2" charset="-122"/>
              </a:rPr>
              <a:t>C</a:t>
            </a:r>
            <a:r>
              <a:rPr lang="zh-CN" altLang="en-US" dirty="0">
                <a:ea typeface="宋体" panose="02010600030101010101" pitchFamily="2" charset="-122"/>
              </a:rPr>
              <a:t>程序设计快速进阶大学教程</a:t>
            </a:r>
            <a:r>
              <a:rPr lang="zh-CN" altLang="zh-CN" dirty="0">
                <a:ea typeface="宋体" panose="02010600030101010101" pitchFamily="2" charset="-122"/>
              </a:rPr>
              <a:t>》</a:t>
            </a:r>
            <a:r>
              <a:rPr lang="en-US" altLang="zh-CN" dirty="0">
                <a:ea typeface="宋体" panose="02010600030101010101" pitchFamily="2" charset="-122"/>
              </a:rPr>
              <a:t>. </a:t>
            </a:r>
            <a:r>
              <a:rPr lang="zh-CN" altLang="en-US" dirty="0">
                <a:ea typeface="宋体" panose="02010600030101010101" pitchFamily="2" charset="-122"/>
              </a:rPr>
              <a:t>清华大学出版社</a:t>
            </a:r>
            <a:endParaRPr lang="en-US" altLang="zh-CN" dirty="0">
              <a:ea typeface="宋体" panose="02010600030101010101" pitchFamily="2" charset="-122"/>
            </a:endParaRPr>
          </a:p>
        </p:txBody>
      </p:sp>
      <p:pic>
        <p:nvPicPr>
          <p:cNvPr id="4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9812" y="961053"/>
            <a:ext cx="2133600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Bugs and Debugging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610600" cy="4724400"/>
          </a:xfrm>
        </p:spPr>
        <p:txBody>
          <a:bodyPr/>
          <a:lstStyle/>
          <a:p>
            <a:r>
              <a:rPr lang="en-US" altLang="zh-CN" dirty="0"/>
              <a:t>Brain debugger</a:t>
            </a:r>
          </a:p>
        </p:txBody>
      </p:sp>
      <p:sp>
        <p:nvSpPr>
          <p:cNvPr id="7" name="Rectangle 6"/>
          <p:cNvSpPr/>
          <p:nvPr/>
        </p:nvSpPr>
        <p:spPr>
          <a:xfrm>
            <a:off x="914400" y="1524000"/>
            <a:ext cx="51816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int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n, n2, n3; 	--Variable initialization</a:t>
            </a:r>
          </a:p>
          <a:p>
            <a:pPr lvl="0">
              <a:spcBef>
                <a:spcPct val="20000"/>
              </a:spcBef>
            </a:pPr>
            <a:endParaRPr lang="en-US" altLang="zh-CN" sz="1800" i="1" kern="0" dirty="0">
              <a:latin typeface="Times New Roman" pitchFamily="18" charset="0"/>
              <a:ea typeface="宋体" charset="0"/>
              <a:cs typeface="Times New Roman" pitchFamily="18" charset="0"/>
            </a:endParaRPr>
          </a:p>
          <a:p>
            <a:pPr lvl="0">
              <a:spcBef>
                <a:spcPct val="20000"/>
              </a:spcBef>
            </a:pPr>
            <a:endParaRPr lang="en-US" altLang="zh-CN" sz="1800" i="1" kern="0" dirty="0">
              <a:latin typeface="Times New Roman" pitchFamily="18" charset="0"/>
              <a:ea typeface="宋体" charset="0"/>
              <a:cs typeface="Times New Roman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n=5;		--Variable n set to 5</a:t>
            </a:r>
          </a:p>
          <a:p>
            <a:pPr lvl="0">
              <a:spcBef>
                <a:spcPct val="20000"/>
              </a:spcBef>
            </a:pPr>
            <a:endParaRPr lang="en-US" altLang="zh-CN" sz="1800" i="1" kern="0" dirty="0">
              <a:latin typeface="Times New Roman" pitchFamily="18" charset="0"/>
              <a:ea typeface="宋体" charset="0"/>
              <a:cs typeface="Times New Roman" pitchFamily="18" charset="0"/>
            </a:endParaRPr>
          </a:p>
          <a:p>
            <a:pPr lvl="0">
              <a:spcBef>
                <a:spcPct val="20000"/>
              </a:spcBef>
            </a:pPr>
            <a:endParaRPr lang="en-US" altLang="zh-CN" sz="1800" i="1" kern="0" dirty="0">
              <a:latin typeface="Times New Roman" pitchFamily="18" charset="0"/>
              <a:ea typeface="宋体" charset="0"/>
              <a:cs typeface="Times New Roman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n2 = n*n;	--Variable n2 set to n squared</a:t>
            </a:r>
          </a:p>
          <a:p>
            <a:pPr lvl="0">
              <a:spcBef>
                <a:spcPct val="20000"/>
              </a:spcBef>
            </a:pPr>
            <a:endParaRPr lang="en-US" altLang="zh-CN" sz="1800" i="1" kern="0" dirty="0">
              <a:latin typeface="Times New Roman" pitchFamily="18" charset="0"/>
              <a:ea typeface="宋体" charset="0"/>
              <a:cs typeface="Times New Roman" pitchFamily="18" charset="0"/>
            </a:endParaRPr>
          </a:p>
          <a:p>
            <a:pPr lvl="0">
              <a:spcBef>
                <a:spcPct val="20000"/>
              </a:spcBef>
            </a:pPr>
            <a:endParaRPr lang="en-US" altLang="zh-CN" sz="1800" i="1" kern="0" dirty="0">
              <a:latin typeface="Times New Roman" pitchFamily="18" charset="0"/>
              <a:ea typeface="宋体" charset="0"/>
              <a:cs typeface="Times New Roman" pitchFamily="18" charset="0"/>
            </a:endParaRPr>
          </a:p>
          <a:p>
            <a:pPr lvl="0">
              <a:spcBef>
                <a:spcPct val="20000"/>
              </a:spcBef>
            </a:pPr>
            <a:endParaRPr lang="en-US" altLang="zh-CN" sz="1800" i="1" kern="0" dirty="0">
              <a:latin typeface="Times New Roman" pitchFamily="18" charset="0"/>
              <a:ea typeface="宋体" charset="0"/>
              <a:cs typeface="Times New Roman" pitchFamily="18" charset="0"/>
            </a:endParaRP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n3=n2*n2;	--Variable n3 set to n2 squared 				  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019800" y="1530822"/>
            <a:ext cx="381000" cy="678978"/>
            <a:chOff x="6477000" y="1502423"/>
            <a:chExt cx="381000" cy="678978"/>
          </a:xfrm>
        </p:grpSpPr>
        <p:sp>
          <p:nvSpPr>
            <p:cNvPr id="4" name="Rectangle 3"/>
            <p:cNvSpPr/>
            <p:nvPr/>
          </p:nvSpPr>
          <p:spPr bwMode="auto">
            <a:xfrm>
              <a:off x="6477000" y="1502423"/>
              <a:ext cx="381000" cy="424155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?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525474" y="1873624"/>
              <a:ext cx="28405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</a:t>
              </a:r>
              <a:endParaRPr lang="zh-CN" altLang="en-US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705600" y="1524000"/>
            <a:ext cx="422294" cy="678978"/>
            <a:chOff x="6477000" y="1502423"/>
            <a:chExt cx="422294" cy="678978"/>
          </a:xfrm>
        </p:grpSpPr>
        <p:sp>
          <p:nvSpPr>
            <p:cNvPr id="9" name="Rectangle 8"/>
            <p:cNvSpPr/>
            <p:nvPr/>
          </p:nvSpPr>
          <p:spPr bwMode="auto">
            <a:xfrm>
              <a:off x="6477000" y="1502423"/>
              <a:ext cx="381000" cy="424155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?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525474" y="1873624"/>
              <a:ext cx="3738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n2</a:t>
              </a:r>
              <a:endParaRPr lang="zh-CN" altLang="en-US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7413808" y="1530822"/>
            <a:ext cx="422294" cy="678978"/>
            <a:chOff x="6477000" y="1502423"/>
            <a:chExt cx="422294" cy="678978"/>
          </a:xfrm>
        </p:grpSpPr>
        <p:sp>
          <p:nvSpPr>
            <p:cNvPr id="12" name="Rectangle 11"/>
            <p:cNvSpPr/>
            <p:nvPr/>
          </p:nvSpPr>
          <p:spPr bwMode="auto">
            <a:xfrm>
              <a:off x="6477000" y="1502423"/>
              <a:ext cx="381000" cy="424155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?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525474" y="1873624"/>
              <a:ext cx="3738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n3</a:t>
              </a:r>
              <a:endParaRPr lang="zh-CN" alt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032298" y="2445222"/>
            <a:ext cx="381000" cy="678978"/>
            <a:chOff x="6477000" y="1502423"/>
            <a:chExt cx="381000" cy="678978"/>
          </a:xfrm>
        </p:grpSpPr>
        <p:sp>
          <p:nvSpPr>
            <p:cNvPr id="15" name="Rectangle 14"/>
            <p:cNvSpPr/>
            <p:nvPr/>
          </p:nvSpPr>
          <p:spPr bwMode="auto">
            <a:xfrm>
              <a:off x="6477000" y="1502423"/>
              <a:ext cx="381000" cy="424155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5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525474" y="1873624"/>
              <a:ext cx="28405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</a:t>
              </a:r>
              <a:endParaRPr lang="zh-CN" alt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718098" y="2438400"/>
            <a:ext cx="422294" cy="678978"/>
            <a:chOff x="6477000" y="1502423"/>
            <a:chExt cx="422294" cy="678978"/>
          </a:xfrm>
        </p:grpSpPr>
        <p:sp>
          <p:nvSpPr>
            <p:cNvPr id="18" name="Rectangle 17"/>
            <p:cNvSpPr/>
            <p:nvPr/>
          </p:nvSpPr>
          <p:spPr bwMode="auto">
            <a:xfrm>
              <a:off x="6477000" y="1502423"/>
              <a:ext cx="381000" cy="424155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?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525474" y="1873624"/>
              <a:ext cx="3738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n2</a:t>
              </a:r>
              <a:endParaRPr lang="zh-CN" alt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426306" y="2445222"/>
            <a:ext cx="422294" cy="678978"/>
            <a:chOff x="6477000" y="1502423"/>
            <a:chExt cx="422294" cy="678978"/>
          </a:xfrm>
        </p:grpSpPr>
        <p:sp>
          <p:nvSpPr>
            <p:cNvPr id="21" name="Rectangle 20"/>
            <p:cNvSpPr/>
            <p:nvPr/>
          </p:nvSpPr>
          <p:spPr bwMode="auto">
            <a:xfrm>
              <a:off x="6477000" y="1502423"/>
              <a:ext cx="381000" cy="424155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?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525474" y="1873624"/>
              <a:ext cx="3738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n3</a:t>
              </a:r>
              <a:endParaRPr lang="zh-CN" altLang="en-US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032298" y="3435822"/>
            <a:ext cx="381000" cy="678978"/>
            <a:chOff x="6477000" y="1502423"/>
            <a:chExt cx="381000" cy="678978"/>
          </a:xfrm>
        </p:grpSpPr>
        <p:sp>
          <p:nvSpPr>
            <p:cNvPr id="24" name="Rectangle 23"/>
            <p:cNvSpPr/>
            <p:nvPr/>
          </p:nvSpPr>
          <p:spPr bwMode="auto">
            <a:xfrm>
              <a:off x="6477000" y="1502423"/>
              <a:ext cx="381000" cy="424155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5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25474" y="1873624"/>
              <a:ext cx="28405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</a:t>
              </a:r>
              <a:endParaRPr lang="zh-CN" altLang="en-US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718098" y="3402551"/>
            <a:ext cx="487858" cy="705427"/>
            <a:chOff x="6477000" y="1475974"/>
            <a:chExt cx="487858" cy="705427"/>
          </a:xfrm>
        </p:grpSpPr>
        <p:sp>
          <p:nvSpPr>
            <p:cNvPr id="27" name="Rectangle 26"/>
            <p:cNvSpPr/>
            <p:nvPr/>
          </p:nvSpPr>
          <p:spPr bwMode="auto">
            <a:xfrm>
              <a:off x="6477000" y="1475974"/>
              <a:ext cx="487858" cy="477054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25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525474" y="1873624"/>
              <a:ext cx="3738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n2</a:t>
              </a:r>
              <a:endParaRPr lang="zh-CN" altLang="en-US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426306" y="3435822"/>
            <a:ext cx="422294" cy="678978"/>
            <a:chOff x="6477000" y="1502423"/>
            <a:chExt cx="422294" cy="678978"/>
          </a:xfrm>
        </p:grpSpPr>
        <p:sp>
          <p:nvSpPr>
            <p:cNvPr id="30" name="Rectangle 29"/>
            <p:cNvSpPr/>
            <p:nvPr/>
          </p:nvSpPr>
          <p:spPr bwMode="auto">
            <a:xfrm>
              <a:off x="6477000" y="1502423"/>
              <a:ext cx="381000" cy="424155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?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525474" y="1873624"/>
              <a:ext cx="3738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n3</a:t>
              </a:r>
              <a:endParaRPr lang="zh-CN" alt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096000" y="4807422"/>
            <a:ext cx="381000" cy="678978"/>
            <a:chOff x="6477000" y="1502423"/>
            <a:chExt cx="381000" cy="678978"/>
          </a:xfrm>
        </p:grpSpPr>
        <p:sp>
          <p:nvSpPr>
            <p:cNvPr id="33" name="Rectangle 32"/>
            <p:cNvSpPr/>
            <p:nvPr/>
          </p:nvSpPr>
          <p:spPr bwMode="auto">
            <a:xfrm>
              <a:off x="6477000" y="1502423"/>
              <a:ext cx="381000" cy="424155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5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525474" y="1873624"/>
              <a:ext cx="28405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</a:t>
              </a:r>
              <a:endParaRPr lang="zh-CN" altLang="en-US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781800" y="4774151"/>
            <a:ext cx="533400" cy="705427"/>
            <a:chOff x="6477000" y="1475974"/>
            <a:chExt cx="533400" cy="705427"/>
          </a:xfrm>
        </p:grpSpPr>
        <p:sp>
          <p:nvSpPr>
            <p:cNvPr id="36" name="Rectangle 35"/>
            <p:cNvSpPr/>
            <p:nvPr/>
          </p:nvSpPr>
          <p:spPr bwMode="auto">
            <a:xfrm>
              <a:off x="6477000" y="1475974"/>
              <a:ext cx="533400" cy="477054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25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629400" y="1873624"/>
              <a:ext cx="3738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n2</a:t>
              </a:r>
              <a:endParaRPr lang="zh-CN" altLang="en-US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490008" y="4780973"/>
            <a:ext cx="663392" cy="705427"/>
            <a:chOff x="6477000" y="1475974"/>
            <a:chExt cx="663392" cy="705427"/>
          </a:xfrm>
        </p:grpSpPr>
        <p:sp>
          <p:nvSpPr>
            <p:cNvPr id="39" name="Rectangle 38"/>
            <p:cNvSpPr/>
            <p:nvPr/>
          </p:nvSpPr>
          <p:spPr bwMode="auto">
            <a:xfrm>
              <a:off x="6477000" y="1475974"/>
              <a:ext cx="663392" cy="477054"/>
            </a:xfrm>
            <a:prstGeom prst="rect">
              <a:avLst/>
            </a:prstGeom>
            <a:noFill/>
            <a:ln w="25400" cap="flat" cmpd="sng" algn="ctr">
              <a:solidFill>
                <a:srgbClr val="0033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25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000" dirty="0">
                  <a:latin typeface="楷体" pitchFamily="49" charset="-122"/>
                  <a:ea typeface="楷体" pitchFamily="49" charset="-122"/>
                </a:rPr>
                <a:t>625</a:t>
              </a:r>
              <a:endParaRPr lang="zh-CN" altLang="en-US" sz="2000" dirty="0">
                <a:latin typeface="楷体" pitchFamily="49" charset="-122"/>
                <a:ea typeface="楷体" pitchFamily="49" charset="-122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690372" y="1873624"/>
              <a:ext cx="37382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kern="0" dirty="0">
                  <a:latin typeface="Times New Roman" pitchFamily="18" charset="0"/>
                  <a:ea typeface="宋体" charset="0"/>
                  <a:cs typeface="Times New Roman" pitchFamily="18" charset="0"/>
                </a:rPr>
                <a:t>n3</a:t>
              </a:r>
              <a:endParaRPr lang="zh-CN" altLang="en-US" dirty="0"/>
            </a:p>
          </p:txBody>
        </p:sp>
      </p:grpSp>
      <p:sp>
        <p:nvSpPr>
          <p:cNvPr id="42" name="Rectangle 41"/>
          <p:cNvSpPr/>
          <p:nvPr/>
        </p:nvSpPr>
        <p:spPr>
          <a:xfrm>
            <a:off x="2294159" y="5693366"/>
            <a:ext cx="46971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altLang="zh-CN" sz="2400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Tip: use </a:t>
            </a:r>
            <a:r>
              <a:rPr lang="en-US" altLang="zh-CN" sz="24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printf</a:t>
            </a:r>
            <a:r>
              <a:rPr lang="en-US" altLang="zh-CN" sz="2400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wherever necessary</a:t>
            </a:r>
          </a:p>
        </p:txBody>
      </p:sp>
    </p:spTree>
    <p:extLst>
      <p:ext uri="{BB962C8B-B14F-4D97-AF65-F5344CB8AC3E}">
        <p14:creationId xmlns:p14="http://schemas.microsoft.com/office/powerpoint/2010/main" val="40936009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Bugs and Debugging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610600" cy="3581400"/>
          </a:xfrm>
        </p:spPr>
        <p:txBody>
          <a:bodyPr/>
          <a:lstStyle/>
          <a:p>
            <a:r>
              <a:rPr lang="en-US" altLang="zh-CN" dirty="0"/>
              <a:t>Computer debugger</a:t>
            </a:r>
          </a:p>
          <a:p>
            <a:pPr lvl="1"/>
            <a:r>
              <a:rPr lang="en-US" altLang="zh-CN" dirty="0"/>
              <a:t>Set break point</a:t>
            </a:r>
          </a:p>
          <a:p>
            <a:pPr lvl="1"/>
            <a:r>
              <a:rPr lang="en-US" altLang="zh-CN" dirty="0"/>
              <a:t>Run step by step (F8) or ‘Step into’</a:t>
            </a:r>
          </a:p>
          <a:p>
            <a:pPr lvl="1"/>
            <a:r>
              <a:rPr lang="en-US" altLang="zh-CN" dirty="0"/>
              <a:t>Run to cursor</a:t>
            </a:r>
          </a:p>
          <a:p>
            <a:pPr lvl="1"/>
            <a:r>
              <a:rPr lang="en-US" altLang="zh-CN" dirty="0"/>
              <a:t>Check memory</a:t>
            </a:r>
          </a:p>
          <a:p>
            <a:pPr lvl="1"/>
            <a:r>
              <a:rPr lang="en-US" altLang="zh-CN" dirty="0"/>
              <a:t>…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600200" y="3200400"/>
            <a:ext cx="53495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altLang="zh-CN" sz="2400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Tip: read the manual of IDE or just try</a:t>
            </a:r>
          </a:p>
        </p:txBody>
      </p:sp>
    </p:spTree>
    <p:extLst>
      <p:ext uri="{BB962C8B-B14F-4D97-AF65-F5344CB8AC3E}">
        <p14:creationId xmlns:p14="http://schemas.microsoft.com/office/powerpoint/2010/main" val="14282530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8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ea typeface="宋体" panose="02010600030101010101" pitchFamily="2" charset="-122"/>
              </a:rPr>
              <a:t>Exercise - 1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56" name="内容占位符 2"/>
          <p:cNvSpPr>
            <a:spLocks noGrp="1"/>
          </p:cNvSpPr>
          <p:nvPr>
            <p:ph idx="1"/>
          </p:nvPr>
        </p:nvSpPr>
        <p:spPr>
          <a:xfrm>
            <a:off x="231913" y="990600"/>
            <a:ext cx="8610600" cy="5638800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Consider the following program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1524000"/>
            <a:ext cx="81534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#include &lt;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stdio.h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&gt;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int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</a:t>
            </a:r>
            <a:r>
              <a:rPr lang="en-US" altLang="zh-CN" sz="1800" i="1" kern="0" dirty="0">
                <a:solidFill>
                  <a:srgbClr val="FF0000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main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(void)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{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int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a, b;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a=5;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b=2;		/*line 7*/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b=a;		 /*line 8*/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a=b;		 /*line 9*/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 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printf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(“%d, %d\n", b, a);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return 0;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}</a:t>
            </a:r>
          </a:p>
        </p:txBody>
      </p:sp>
      <p:sp>
        <p:nvSpPr>
          <p:cNvPr id="2" name="Rectangle 1"/>
          <p:cNvSpPr/>
          <p:nvPr/>
        </p:nvSpPr>
        <p:spPr>
          <a:xfrm>
            <a:off x="533400" y="5461694"/>
            <a:ext cx="80954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sz="2400" dirty="0"/>
              <a:t>What is the program state after line 7? Line 8? Line 9?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350916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8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ea typeface="宋体" panose="02010600030101010101" pitchFamily="2" charset="-122"/>
              </a:rPr>
              <a:t>Exercise - 2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56" name="内容占位符 2"/>
          <p:cNvSpPr>
            <a:spLocks noGrp="1"/>
          </p:cNvSpPr>
          <p:nvPr>
            <p:ph idx="1"/>
          </p:nvPr>
        </p:nvSpPr>
        <p:spPr>
          <a:xfrm>
            <a:off x="231913" y="990600"/>
            <a:ext cx="8610600" cy="5638800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Consider the following program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1524000"/>
            <a:ext cx="81534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#include &lt;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stdio.h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&gt;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int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</a:t>
            </a:r>
            <a:r>
              <a:rPr lang="en-US" altLang="zh-CN" sz="1800" i="1" kern="0" dirty="0">
                <a:solidFill>
                  <a:srgbClr val="FF0000"/>
                </a:solidFill>
                <a:latin typeface="Times New Roman" pitchFamily="18" charset="0"/>
                <a:ea typeface="宋体" charset="0"/>
                <a:cs typeface="Times New Roman" pitchFamily="18" charset="0"/>
              </a:rPr>
              <a:t>main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(void)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{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int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x, y;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x=10;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y=5;		/*line 7*/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y=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x+y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;		 /*line 8*/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x=x*y;		 /*line 9*/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 </a:t>
            </a:r>
            <a:r>
              <a:rPr lang="en-US" altLang="zh-CN" sz="1800" i="1" kern="0" dirty="0" err="1">
                <a:latin typeface="Times New Roman" pitchFamily="18" charset="0"/>
                <a:ea typeface="宋体" charset="0"/>
                <a:cs typeface="Times New Roman" pitchFamily="18" charset="0"/>
              </a:rPr>
              <a:t>printf</a:t>
            </a: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(“%d, %d\n", b, a);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    return 0;				</a:t>
            </a:r>
          </a:p>
          <a:p>
            <a:pPr lvl="0">
              <a:spcBef>
                <a:spcPct val="20000"/>
              </a:spcBef>
            </a:pPr>
            <a:r>
              <a:rPr lang="en-US" altLang="zh-CN" sz="1800" i="1" kern="0" dirty="0">
                <a:latin typeface="Times New Roman" pitchFamily="18" charset="0"/>
                <a:ea typeface="宋体" charset="0"/>
                <a:cs typeface="Times New Roman" pitchFamily="18" charset="0"/>
              </a:rPr>
              <a:t>}</a:t>
            </a:r>
          </a:p>
        </p:txBody>
      </p:sp>
      <p:sp>
        <p:nvSpPr>
          <p:cNvPr id="2" name="Rectangle 1"/>
          <p:cNvSpPr/>
          <p:nvPr/>
        </p:nvSpPr>
        <p:spPr>
          <a:xfrm>
            <a:off x="533400" y="5461694"/>
            <a:ext cx="80954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sz="2400" dirty="0"/>
              <a:t>What is the program state after line 7? Line 8? Line 9?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90566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8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ea typeface="宋体" panose="02010600030101010101" pitchFamily="2" charset="-122"/>
              </a:rPr>
              <a:t>Homework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56" name="内容占位符 2"/>
          <p:cNvSpPr>
            <a:spLocks noGrp="1"/>
          </p:cNvSpPr>
          <p:nvPr>
            <p:ph idx="1"/>
          </p:nvPr>
        </p:nvSpPr>
        <p:spPr>
          <a:xfrm>
            <a:off x="231913" y="990600"/>
            <a:ext cx="8610600" cy="5638800"/>
          </a:xfrm>
        </p:spPr>
        <p:txBody>
          <a:bodyPr/>
          <a:lstStyle/>
          <a:p>
            <a:pPr marL="0" indent="0">
              <a:buNone/>
            </a:pP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Read Chapter I up to 1.9</a:t>
            </a:r>
          </a:p>
          <a:p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Type in the program </a:t>
            </a:r>
            <a:r>
              <a:rPr lang="en-US" altLang="zh-CN">
                <a:ea typeface="宋体" panose="02010600030101010101" pitchFamily="2" charset="-122"/>
              </a:rPr>
              <a:t>in 1.6, </a:t>
            </a:r>
            <a:r>
              <a:rPr lang="en-US" altLang="zh-CN" dirty="0">
                <a:ea typeface="宋体" panose="02010600030101010101" pitchFamily="2" charset="-122"/>
              </a:rPr>
              <a:t>run and test. </a:t>
            </a:r>
          </a:p>
          <a:p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Finish exercises 1-4 and 1-15 in Chapter I.</a:t>
            </a:r>
            <a:endParaRPr lang="zh-CN" altLang="en-US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0398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Rules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024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ea typeface="宋体" panose="02010600030101010101" pitchFamily="2" charset="-122"/>
              </a:rPr>
              <a:t>Silent cell phones</a:t>
            </a:r>
          </a:p>
          <a:p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Laptop OFF</a:t>
            </a:r>
          </a:p>
          <a:p>
            <a:pPr>
              <a:buFont typeface="Wingdings" panose="05000000000000000000" pitchFamily="2" charset="2"/>
              <a:buNone/>
            </a:pP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Be absent 3 times OR late/early(leave)  5 times </a:t>
            </a:r>
            <a:r>
              <a:rPr lang="en-US" altLang="zh-CN" dirty="0">
                <a:ea typeface="宋体" panose="02010600030101010101" pitchFamily="2" charset="-122"/>
                <a:sym typeface="Wingdings" panose="05000000000000000000" pitchFamily="2" charset="2"/>
              </a:rPr>
              <a:t> absent to final exam</a:t>
            </a:r>
          </a:p>
          <a:p>
            <a:endParaRPr lang="en-US" altLang="zh-CN" dirty="0">
              <a:ea typeface="宋体" panose="02010600030101010101" pitchFamily="2" charset="-122"/>
              <a:sym typeface="Wingdings" panose="05000000000000000000" pitchFamily="2" charset="2"/>
            </a:endParaRPr>
          </a:p>
          <a:p>
            <a:r>
              <a:rPr lang="en-US" altLang="zh-CN" dirty="0">
                <a:ea typeface="宋体" panose="02010600030101010101" pitchFamily="2" charset="-122"/>
                <a:sym typeface="Wingdings" panose="05000000000000000000" pitchFamily="2" charset="2"/>
              </a:rPr>
              <a:t>Questions are welcome, but </a:t>
            </a:r>
            <a:r>
              <a:rPr lang="en-US" altLang="zh-CN" dirty="0">
                <a:ea typeface="宋体" panose="02010600030101010101" pitchFamily="2" charset="-122"/>
              </a:rPr>
              <a:t>one person talking </a:t>
            </a:r>
          </a:p>
          <a:p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No plagiarism (copy) for homework</a:t>
            </a:r>
          </a:p>
          <a:p>
            <a:endParaRPr lang="zh-CN" altLang="en-US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Ice breaker-Self introduction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2291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Your name?</a:t>
            </a:r>
          </a:p>
          <a:p>
            <a:endParaRPr lang="en-US" altLang="zh-CN">
              <a:ea typeface="宋体" panose="02010600030101010101" pitchFamily="2" charset="-122"/>
            </a:endParaRPr>
          </a:p>
          <a:p>
            <a:r>
              <a:rPr lang="en-US" altLang="zh-CN">
                <a:ea typeface="宋体" panose="02010600030101010101" pitchFamily="2" charset="-122"/>
              </a:rPr>
              <a:t>Your expectations for the class?</a:t>
            </a:r>
          </a:p>
          <a:p>
            <a:endParaRPr lang="en-US" altLang="zh-CN">
              <a:ea typeface="宋体" panose="02010600030101010101" pitchFamily="2" charset="-122"/>
            </a:endParaRPr>
          </a:p>
          <a:p>
            <a:r>
              <a:rPr lang="en-US" altLang="zh-CN">
                <a:ea typeface="宋体" panose="02010600030101010101" pitchFamily="2" charset="-122"/>
              </a:rPr>
              <a:t>Your passion?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Ice breaker-An example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433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ea typeface="宋体" panose="02010600030101010101" pitchFamily="2" charset="-122"/>
              </a:rPr>
              <a:t>Xin Fan (</a:t>
            </a:r>
            <a:r>
              <a:rPr lang="zh-CN" altLang="en-US" dirty="0">
                <a:ea typeface="宋体" panose="02010600030101010101" pitchFamily="2" charset="-122"/>
              </a:rPr>
              <a:t>樊鑫</a:t>
            </a:r>
            <a:r>
              <a:rPr lang="en-US" altLang="zh-CN" dirty="0">
                <a:ea typeface="宋体" panose="02010600030101010101" pitchFamily="2" charset="-122"/>
              </a:rPr>
              <a:t>): </a:t>
            </a:r>
          </a:p>
          <a:p>
            <a:pPr eaLnBrk="1" hangingPunct="1">
              <a:buFontTx/>
              <a:buNone/>
            </a:pPr>
            <a:r>
              <a:rPr lang="en-US" altLang="zh-CN" dirty="0">
                <a:ea typeface="宋体" panose="02010600030101010101" pitchFamily="2" charset="-122"/>
              </a:rPr>
              <a:t>     - Father and husband</a:t>
            </a:r>
          </a:p>
          <a:p>
            <a:pPr eaLnBrk="1" hangingPunct="1">
              <a:buFontTx/>
              <a:buNone/>
            </a:pPr>
            <a:r>
              <a:rPr lang="en-US" altLang="zh-CN" dirty="0">
                <a:ea typeface="宋体" panose="02010600030101010101" pitchFamily="2" charset="-122"/>
              </a:rPr>
              <a:t>     - PhD from Xi’an </a:t>
            </a:r>
            <a:r>
              <a:rPr lang="en-US" altLang="zh-CN" dirty="0" err="1">
                <a:ea typeface="宋体" panose="02010600030101010101" pitchFamily="2" charset="-122"/>
              </a:rPr>
              <a:t>JiaoTong</a:t>
            </a:r>
            <a:r>
              <a:rPr lang="en-US" altLang="zh-CN" dirty="0">
                <a:ea typeface="宋体" panose="02010600030101010101" pitchFamily="2" charset="-122"/>
              </a:rPr>
              <a:t> University and Postdoc training in the States.</a:t>
            </a:r>
          </a:p>
          <a:p>
            <a:pPr eaLnBrk="1" hangingPunct="1">
              <a:buFontTx/>
              <a:buNone/>
            </a:pPr>
            <a:r>
              <a:rPr lang="en-US" altLang="zh-CN" dirty="0">
                <a:ea typeface="宋体" panose="02010600030101010101" pitchFamily="2" charset="-122"/>
              </a:rPr>
              <a:t>	- Now a full </a:t>
            </a:r>
            <a:r>
              <a:rPr lang="en-US" altLang="zh-CN">
                <a:ea typeface="宋体" panose="02010600030101010101" pitchFamily="2" charset="-122"/>
              </a:rPr>
              <a:t>professor at </a:t>
            </a:r>
            <a:r>
              <a:rPr lang="en-US" altLang="zh-CN" dirty="0">
                <a:ea typeface="宋体" panose="02010600030101010101" pitchFamily="2" charset="-122"/>
              </a:rPr>
              <a:t>Dalian University of Technology</a:t>
            </a:r>
          </a:p>
          <a:p>
            <a:pPr eaLnBrk="1" hangingPunct="1">
              <a:buFontTx/>
              <a:buNone/>
            </a:pPr>
            <a:endParaRPr lang="en-US" altLang="zh-CN" dirty="0">
              <a:ea typeface="宋体" panose="02010600030101010101" pitchFamily="2" charset="-122"/>
            </a:endParaRPr>
          </a:p>
          <a:p>
            <a:pPr eaLnBrk="1" hangingPunct="1"/>
            <a:r>
              <a:rPr lang="en-US" altLang="zh-CN" dirty="0">
                <a:ea typeface="宋体" panose="02010600030101010101" pitchFamily="2" charset="-122"/>
              </a:rPr>
              <a:t>My expectations for the class: </a:t>
            </a:r>
          </a:p>
          <a:p>
            <a:pPr eaLnBrk="1" hangingPunct="1">
              <a:buFontTx/>
              <a:buNone/>
            </a:pPr>
            <a:r>
              <a:rPr lang="en-US" altLang="zh-CN" dirty="0">
                <a:ea typeface="宋体" panose="02010600030101010101" pitchFamily="2" charset="-122"/>
              </a:rPr>
              <a:t>     - For you to learn programming  and to practice technical English.</a:t>
            </a:r>
          </a:p>
          <a:p>
            <a:pPr eaLnBrk="1" hangingPunct="1"/>
            <a:endParaRPr lang="en-US" altLang="zh-CN" dirty="0">
              <a:ea typeface="宋体" panose="02010600030101010101" pitchFamily="2" charset="-122"/>
            </a:endParaRPr>
          </a:p>
          <a:p>
            <a:pPr eaLnBrk="1" hangingPunct="1"/>
            <a:r>
              <a:rPr lang="en-US" altLang="zh-CN" dirty="0">
                <a:ea typeface="宋体" panose="02010600030101010101" pitchFamily="2" charset="-122"/>
              </a:rPr>
              <a:t>My passion: teaching and research</a:t>
            </a:r>
            <a:endParaRPr lang="zh-CN" altLang="en-US" dirty="0">
              <a:ea typeface="宋体" panose="02010600030101010101" pitchFamily="2" charset="-122"/>
            </a:endParaRPr>
          </a:p>
          <a:p>
            <a:endParaRPr lang="zh-CN" altLang="en-US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Why programming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1913" y="990600"/>
            <a:ext cx="8610600" cy="5638800"/>
          </a:xfrm>
        </p:spPr>
        <p:txBody>
          <a:bodyPr/>
          <a:lstStyle/>
          <a:p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  <a:hlinkClick r:id="rId3" action="ppaction://hlinkfile"/>
              </a:rPr>
              <a:t>What would computers do in 20 years (1969)? </a:t>
            </a:r>
            <a:endParaRPr lang="en-US" altLang="zh-CN" dirty="0"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zh-CN" dirty="0">
              <a:ea typeface="宋体" panose="02010600030101010101" pitchFamily="2" charset="-122"/>
            </a:endParaRPr>
          </a:p>
          <a:p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Convert your (human) solutions to computer’s solution</a:t>
            </a:r>
          </a:p>
          <a:p>
            <a:pPr>
              <a:buFont typeface="Wingdings" panose="05000000000000000000" pitchFamily="2" charset="2"/>
              <a:buNone/>
            </a:pP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Translate natural (mathematical) languages to computer languages</a:t>
            </a:r>
            <a:endParaRPr lang="zh-CN" altLang="en-US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ea typeface="宋体" panose="02010600030101010101" pitchFamily="2" charset="-122"/>
              </a:rPr>
              <a:t>Why C Programming?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843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ea typeface="宋体" panose="02010600030101010101" pitchFamily="2" charset="-122"/>
              </a:rPr>
              <a:t> Provide efficiency compared with Java</a:t>
            </a:r>
          </a:p>
          <a:p>
            <a:pPr lvl="1"/>
            <a:r>
              <a:rPr lang="en-US" altLang="zh-CN" dirty="0">
                <a:ea typeface="宋体" panose="02010600030101010101" pitchFamily="2" charset="-122"/>
              </a:rPr>
              <a:t>Widely used in developing video/image and graphics processing algorithms,  in which a large amount of computation is involved.</a:t>
            </a:r>
          </a:p>
          <a:p>
            <a:pPr lvl="1"/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Provide low-level access to memory</a:t>
            </a:r>
          </a:p>
          <a:p>
            <a:pPr lvl="1"/>
            <a:r>
              <a:rPr lang="en-US" altLang="zh-CN" dirty="0">
                <a:ea typeface="宋体" panose="02010600030101010101" pitchFamily="2" charset="-122"/>
              </a:rPr>
              <a:t>Widely used in the development for embedded systems such as industrial control systems, mobile phones and networking devices. </a:t>
            </a:r>
          </a:p>
          <a:p>
            <a:pPr lvl="1"/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Provide transparency (immigration)  across platforms (Unix, Windows and iOS)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811627" y="1013110"/>
            <a:ext cx="6430967" cy="705016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4125" dirty="0"/>
              <a:t>三连棋游戏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9862" y="2140537"/>
            <a:ext cx="4876800" cy="3657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442059" y="4337383"/>
            <a:ext cx="306822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100" b="0" kern="0" dirty="0">
                <a:solidFill>
                  <a:sysClr val="windowText" lastClr="000000"/>
                </a:solidFill>
              </a:rPr>
              <a:t>基于控制台的简单版本</a:t>
            </a:r>
          </a:p>
        </p:txBody>
      </p:sp>
    </p:spTree>
    <p:extLst>
      <p:ext uri="{BB962C8B-B14F-4D97-AF65-F5344CB8AC3E}">
        <p14:creationId xmlns:p14="http://schemas.microsoft.com/office/powerpoint/2010/main" val="119020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宋体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5400" cap="flat" cmpd="sng" algn="ctr">
          <a:solidFill>
            <a:srgbClr val="003366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25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sz="2000" dirty="0" smtClean="0">
            <a:latin typeface="楷体" pitchFamily="49" charset="-122"/>
            <a:ea typeface="楷体" pitchFamily="49" charset="-122"/>
          </a:defRPr>
        </a:defPPr>
      </a:lstStyle>
    </a:spDef>
    <a:lnDef>
      <a:spPr bwMode="auto">
        <a:noFill/>
        <a:ln w="25400" cap="flat" cmpd="sng" algn="ctr">
          <a:solidFill>
            <a:srgbClr val="003366"/>
          </a:solidFill>
          <a:prstDash val="solid"/>
          <a:round/>
          <a:headEnd type="none" w="med" len="med"/>
          <a:tailEnd type="arrow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>
          <a:defRPr dirty="0" smtClean="0">
            <a:latin typeface="楷体" pitchFamily="49" charset="-122"/>
            <a:ea typeface="楷体" pitchFamily="49" charset="-122"/>
          </a:defRPr>
        </a:defPPr>
      </a:lstStyle>
    </a:tx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视差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3.xml><?xml version="1.0" encoding="utf-8"?>
<a:theme xmlns:a="http://schemas.openxmlformats.org/drawingml/2006/main" name="tsinghua BW">
  <a:themeElements>
    <a:clrScheme name="tsinghua BW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singhua BW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tsinghua BW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singhua BW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singhua BW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singhua BW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singhua BW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singhua BW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singhua BW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6564</TotalTime>
  <Words>1092</Words>
  <Application>Microsoft Office PowerPoint</Application>
  <PresentationFormat>On-screen Show (4:3)</PresentationFormat>
  <Paragraphs>352</Paragraphs>
  <Slides>34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34</vt:i4>
      </vt:variant>
    </vt:vector>
  </HeadingPairs>
  <TitlesOfParts>
    <vt:vector size="49" baseType="lpstr">
      <vt:lpstr>黑体</vt:lpstr>
      <vt:lpstr>楷体</vt:lpstr>
      <vt:lpstr>楷体_GB2312</vt:lpstr>
      <vt:lpstr>宋体</vt:lpstr>
      <vt:lpstr>Arial</vt:lpstr>
      <vt:lpstr>Calibri</vt:lpstr>
      <vt:lpstr>Corbel</vt:lpstr>
      <vt:lpstr>Garamond</vt:lpstr>
      <vt:lpstr>Tahoma</vt:lpstr>
      <vt:lpstr>Times New Roman</vt:lpstr>
      <vt:lpstr>Verdana</vt:lpstr>
      <vt:lpstr>Wingdings</vt:lpstr>
      <vt:lpstr>Custom Design</vt:lpstr>
      <vt:lpstr>视差</vt:lpstr>
      <vt:lpstr>tsinghua BW</vt:lpstr>
      <vt:lpstr>The C Programming Language</vt:lpstr>
      <vt:lpstr>About the course</vt:lpstr>
      <vt:lpstr>Textbook and references</vt:lpstr>
      <vt:lpstr>Rules</vt:lpstr>
      <vt:lpstr>Ice breaker-Self introduction</vt:lpstr>
      <vt:lpstr>Ice breaker-An example</vt:lpstr>
      <vt:lpstr>Why programming</vt:lpstr>
      <vt:lpstr>Why C Programming?</vt:lpstr>
      <vt:lpstr>三连棋游戏</vt:lpstr>
      <vt:lpstr>三连棋游戏</vt:lpstr>
      <vt:lpstr>基于OpenGL的3D中国象棋</vt:lpstr>
      <vt:lpstr>PowerPoint Presentation</vt:lpstr>
      <vt:lpstr>成果2-“变脸”</vt:lpstr>
      <vt:lpstr>Adding two numbers</vt:lpstr>
      <vt:lpstr>Program structure</vt:lpstr>
      <vt:lpstr>Main functions</vt:lpstr>
      <vt:lpstr>Developing cycle of C</vt:lpstr>
      <vt:lpstr>Using Integrated Development Interface (IDE)</vt:lpstr>
      <vt:lpstr>Workspace and projects in VC</vt:lpstr>
      <vt:lpstr>Create a workspace and project</vt:lpstr>
      <vt:lpstr>Create a workspace and project</vt:lpstr>
      <vt:lpstr>Create source files</vt:lpstr>
      <vt:lpstr>Type in programs</vt:lpstr>
      <vt:lpstr>Compile</vt:lpstr>
      <vt:lpstr>Link</vt:lpstr>
      <vt:lpstr>Execute</vt:lpstr>
      <vt:lpstr>Flow chart of developing C </vt:lpstr>
      <vt:lpstr>Bugs and Debugging</vt:lpstr>
      <vt:lpstr>Bugs and Debugging</vt:lpstr>
      <vt:lpstr>Bugs and Debugging</vt:lpstr>
      <vt:lpstr>Bugs and Debugging</vt:lpstr>
      <vt:lpstr>Exercise - 1</vt:lpstr>
      <vt:lpstr>Exercise - 2</vt:lpstr>
      <vt:lpstr>Homework</vt:lpstr>
    </vt:vector>
  </TitlesOfParts>
  <Company>Oklahoma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Segmental Hidden Markov Models for  View-based Sport Video Analysis</dc:title>
  <dc:creator>Guoliang Fan</dc:creator>
  <cp:lastModifiedBy>Fan Xin</cp:lastModifiedBy>
  <cp:revision>572</cp:revision>
  <dcterms:created xsi:type="dcterms:W3CDTF">2007-06-11T23:08:42Z</dcterms:created>
  <dcterms:modified xsi:type="dcterms:W3CDTF">2019-09-26T04:51:28Z</dcterms:modified>
</cp:coreProperties>
</file>